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21"/>
  </p:notesMasterIdLst>
  <p:handoutMasterIdLst>
    <p:handoutMasterId r:id="rId22"/>
  </p:handoutMasterIdLst>
  <p:sldIdLst>
    <p:sldId id="290" r:id="rId2"/>
    <p:sldId id="313" r:id="rId3"/>
    <p:sldId id="314" r:id="rId4"/>
    <p:sldId id="315" r:id="rId5"/>
    <p:sldId id="316" r:id="rId6"/>
    <p:sldId id="317" r:id="rId7"/>
    <p:sldId id="318" r:id="rId8"/>
    <p:sldId id="319" r:id="rId9"/>
    <p:sldId id="323" r:id="rId10"/>
    <p:sldId id="324" r:id="rId11"/>
    <p:sldId id="327" r:id="rId12"/>
    <p:sldId id="325" r:id="rId13"/>
    <p:sldId id="326" r:id="rId14"/>
    <p:sldId id="328" r:id="rId15"/>
    <p:sldId id="329" r:id="rId16"/>
    <p:sldId id="321" r:id="rId17"/>
    <p:sldId id="330" r:id="rId18"/>
    <p:sldId id="331" r:id="rId19"/>
    <p:sldId id="332" r:id="rId20"/>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599" userDrawn="1">
          <p15:clr>
            <a:srgbClr val="A4A3A4"/>
          </p15:clr>
        </p15:guide>
        <p15:guide id="3" pos="2160" userDrawn="1">
          <p15:clr>
            <a:srgbClr val="A4A3A4"/>
          </p15:clr>
        </p15:guide>
        <p15:guide id="4" pos="4202" userDrawn="1">
          <p15:clr>
            <a:srgbClr val="A4A3A4"/>
          </p15:clr>
        </p15:guide>
        <p15:guide id="5" pos="11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1D34"/>
    <a:srgbClr val="00A9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40" autoAdjust="0"/>
    <p:restoredTop sz="94643" autoAdjust="0"/>
  </p:normalViewPr>
  <p:slideViewPr>
    <p:cSldViewPr showGuides="1">
      <p:cViewPr varScale="1">
        <p:scale>
          <a:sx n="160" d="100"/>
          <a:sy n="160" d="100"/>
        </p:scale>
        <p:origin x="1528" y="168"/>
      </p:cViewPr>
      <p:guideLst>
        <p:guide orient="horz" pos="1620"/>
        <p:guide orient="horz" pos="599"/>
        <p:guide pos="2160"/>
        <p:guide pos="4202"/>
        <p:guide pos="11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32" d="100"/>
          <a:sy n="132" d="100"/>
        </p:scale>
        <p:origin x="4104"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FA697C-5849-4DDF-A6C8-08E6893940F4}" type="datetimeFigureOut">
              <a:rPr lang="en-AU" smtClean="0"/>
              <a:pPr/>
              <a:t>3/9/19</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92BC2-9435-4D31-AEB3-5D5877AD6447}" type="datetimeFigureOut">
              <a:rPr lang="en-AU" smtClean="0"/>
              <a:pPr/>
              <a:t>3/9/19</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type of problems can we use ANNs for? If we want to distinguish between an image of a cat and a dog for </a:t>
            </a:r>
            <a:r>
              <a:rPr lang="en-US" dirty="0" err="1"/>
              <a:t>eg.</a:t>
            </a:r>
            <a:r>
              <a:rPr lang="en-US" dirty="0"/>
              <a:t> A supervised learning algorithm tries to model a function that relates inputs to outputs, so in this case the input would be an image, the output would be a classification of cat or dog. </a:t>
            </a:r>
          </a:p>
        </p:txBody>
      </p:sp>
      <p:sp>
        <p:nvSpPr>
          <p:cNvPr id="4" name="Slide Number Placeholder 3"/>
          <p:cNvSpPr>
            <a:spLocks noGrp="1"/>
          </p:cNvSpPr>
          <p:nvPr>
            <p:ph type="sldNum" sz="quarter" idx="5"/>
          </p:nvPr>
        </p:nvSpPr>
        <p:spPr/>
        <p:txBody>
          <a:bodyPr/>
          <a:lstStyle/>
          <a:p>
            <a:fld id="{9A496215-5E4C-414D-A8DB-C38AA7CF7C2A}" type="slidenum">
              <a:rPr lang="en-AU" smtClean="0"/>
              <a:pPr/>
              <a:t>3</a:t>
            </a:fld>
            <a:endParaRPr lang="en-AU"/>
          </a:p>
        </p:txBody>
      </p:sp>
    </p:spTree>
    <p:extLst>
      <p:ext uri="{BB962C8B-B14F-4D97-AF65-F5344CB8AC3E}">
        <p14:creationId xmlns:p14="http://schemas.microsoft.com/office/powerpoint/2010/main" val="98070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just the points we would be more likely to draw a curve resembling the green one – especially given our intuition about how age and height should relate to each other. In particular the sharp changes in predicted height for similar age values in the blue and red models do not make sense.</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a:t>
            </a:fld>
            <a:endParaRPr lang="en-AU"/>
          </a:p>
        </p:txBody>
      </p:sp>
    </p:spTree>
    <p:extLst>
      <p:ext uri="{BB962C8B-B14F-4D97-AF65-F5344CB8AC3E}">
        <p14:creationId xmlns:p14="http://schemas.microsoft.com/office/powerpoint/2010/main" val="310537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 inputs, weights, and bias shown above, what is the integration of these inputs, given by the weighted sum </a:t>
                </a:r>
                <a14:m>
                  <m:oMath xmlns:m="http://schemas.openxmlformats.org/officeDocument/2006/math">
                    <m:acc>
                      <m:accPr>
                        <m:chr m:val="⃗"/>
                        <m:ctrlPr>
                          <a:rPr lang="en-US" i="1" smtClean="0">
                            <a:latin typeface="Cambria Math" panose="02040503050406030204" pitchFamily="18" charset="0"/>
                          </a:rPr>
                        </m:ctrlPr>
                      </m:accPr>
                      <m:e>
                        <m:r>
                          <a:rPr lang="en-AU" i="1">
                            <a:latin typeface="Cambria Math" panose="02040503050406030204" pitchFamily="18" charset="0"/>
                          </a:rPr>
                          <m:t>𝑤</m:t>
                        </m:r>
                      </m:e>
                    </m:acc>
                    <m:r>
                      <a:rPr lang="en-AU"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AU" i="1">
                            <a:latin typeface="Cambria Math" panose="02040503050406030204" pitchFamily="18" charset="0"/>
                          </a:rPr>
                          <m:t>𝑥</m:t>
                        </m:r>
                      </m:e>
                    </m:acc>
                    <m:r>
                      <a:rPr lang="en-AU" b="0" i="1" smtClean="0">
                        <a:latin typeface="Cambria Math" panose="02040503050406030204" pitchFamily="18" charset="0"/>
                      </a:rPr>
                      <m:t>+</m:t>
                    </m:r>
                    <m:r>
                      <a:rPr lang="en-AU" b="0" i="1" smtClean="0">
                        <a:latin typeface="Cambria Math" panose="02040503050406030204" pitchFamily="18" charset="0"/>
                      </a:rPr>
                      <m:t>𝑏</m:t>
                    </m:r>
                  </m:oMath>
                </a14:m>
                <a:r>
                  <a:rPr lang="en-US" i="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Solution: 2</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 inputs, weights, and bias shown above, what is the integration of these inputs, given by the weighted sum </a:t>
                </a:r>
                <a:r>
                  <a:rPr lang="en-AU" i="0">
                    <a:latin typeface="Cambria Math" panose="02040503050406030204" pitchFamily="18" charset="0"/>
                  </a:rPr>
                  <a:t>𝑤</a:t>
                </a:r>
                <a:r>
                  <a:rPr lang="en-US" i="0">
                    <a:latin typeface="Cambria Math" panose="02040503050406030204" pitchFamily="18" charset="0"/>
                  </a:rPr>
                  <a:t> ⃗</a:t>
                </a:r>
                <a:r>
                  <a:rPr lang="en-AU" i="0">
                    <a:latin typeface="Cambria Math" panose="02040503050406030204" pitchFamily="18" charset="0"/>
                    <a:ea typeface="Cambria Math" panose="02040503050406030204" pitchFamily="18" charset="0"/>
                  </a:rPr>
                  <a:t>∙</a:t>
                </a:r>
                <a:r>
                  <a:rPr lang="en-AU" i="0">
                    <a:latin typeface="Cambria Math" panose="02040503050406030204" pitchFamily="18" charset="0"/>
                  </a:rPr>
                  <a:t>𝑥</a:t>
                </a:r>
                <a:r>
                  <a:rPr lang="en-US" i="0">
                    <a:latin typeface="Cambria Math" panose="02040503050406030204" pitchFamily="18" charset="0"/>
                  </a:rPr>
                  <a:t> ⃗</a:t>
                </a:r>
                <a:r>
                  <a:rPr lang="en-AU" b="0" i="0">
                    <a:latin typeface="Cambria Math" panose="02040503050406030204" pitchFamily="18" charset="0"/>
                  </a:rPr>
                  <a:t>+𝑏</a:t>
                </a:r>
                <a:r>
                  <a:rPr lang="en-US" i="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Solution: 2</a:t>
                </a:r>
              </a:p>
              <a:p>
                <a:endParaRPr lang="en-US" dirty="0"/>
              </a:p>
            </p:txBody>
          </p:sp>
        </mc:Fallback>
      </mc:AlternateContent>
      <p:sp>
        <p:nvSpPr>
          <p:cNvPr id="4" name="Slide Number Placeholder 3"/>
          <p:cNvSpPr>
            <a:spLocks noGrp="1"/>
          </p:cNvSpPr>
          <p:nvPr>
            <p:ph type="sldNum" sz="quarter" idx="5"/>
          </p:nvPr>
        </p:nvSpPr>
        <p:spPr/>
        <p:txBody>
          <a:bodyPr/>
          <a:lstStyle/>
          <a:p>
            <a:fld id="{9A496215-5E4C-414D-A8DB-C38AA7CF7C2A}" type="slidenum">
              <a:rPr lang="en-AU" smtClean="0"/>
              <a:pPr/>
              <a:t>11</a:t>
            </a:fld>
            <a:endParaRPr lang="en-AU"/>
          </a:p>
        </p:txBody>
      </p:sp>
    </p:spTree>
    <p:extLst>
      <p:ext uri="{BB962C8B-B14F-4D97-AF65-F5344CB8AC3E}">
        <p14:creationId xmlns:p14="http://schemas.microsoft.com/office/powerpoint/2010/main" val="2645189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Non-linear activation functions where one of the key changes that made ANNs work effectively.</a:t>
            </a:r>
          </a:p>
        </p:txBody>
      </p:sp>
      <p:sp>
        <p:nvSpPr>
          <p:cNvPr id="4" name="Slide Number Placeholder 3"/>
          <p:cNvSpPr>
            <a:spLocks noGrp="1"/>
          </p:cNvSpPr>
          <p:nvPr>
            <p:ph type="sldNum" sz="quarter" idx="5"/>
          </p:nvPr>
        </p:nvSpPr>
        <p:spPr/>
        <p:txBody>
          <a:bodyPr/>
          <a:lstStyle/>
          <a:p>
            <a:fld id="{9A496215-5E4C-414D-A8DB-C38AA7CF7C2A}" type="slidenum">
              <a:rPr lang="en-AU" smtClean="0"/>
              <a:pPr/>
              <a:t>12</a:t>
            </a:fld>
            <a:endParaRPr lang="en-AU"/>
          </a:p>
        </p:txBody>
      </p:sp>
    </p:spTree>
    <p:extLst>
      <p:ext uri="{BB962C8B-B14F-4D97-AF65-F5344CB8AC3E}">
        <p14:creationId xmlns:p14="http://schemas.microsoft.com/office/powerpoint/2010/main" val="21100203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20538"/>
            <a:ext cx="6858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2" name="Title 1"/>
          <p:cNvSpPr>
            <a:spLocks noGrp="1"/>
          </p:cNvSpPr>
          <p:nvPr userDrawn="1">
            <p:ph type="ctrTitle"/>
          </p:nvPr>
        </p:nvSpPr>
        <p:spPr>
          <a:xfrm>
            <a:off x="188640" y="2859783"/>
            <a:ext cx="5947524" cy="1153507"/>
          </a:xfrm>
        </p:spPr>
        <p:txBody>
          <a:bodyPr anchor="b" anchorCtr="0">
            <a:normAutofit/>
          </a:bodyPr>
          <a:lstStyle>
            <a:lvl1pPr algn="l">
              <a:lnSpc>
                <a:spcPct val="90000"/>
              </a:lnSpc>
              <a:defRPr sz="27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188640" y="4096622"/>
            <a:ext cx="5400600" cy="273948"/>
          </a:xfrm>
        </p:spPr>
        <p:txBody>
          <a:bodyPr>
            <a:normAutofit/>
          </a:bodyPr>
          <a:lstStyle>
            <a:lvl1pPr marL="0" indent="0" algn="l">
              <a:buNone/>
              <a:defRPr sz="1500" b="0">
                <a:solidFill>
                  <a:schemeClr val="accent3"/>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188640" y="4850174"/>
            <a:ext cx="1789062" cy="103875"/>
          </a:xfrm>
          <a:prstGeom prst="rect">
            <a:avLst/>
          </a:prstGeom>
        </p:spPr>
        <p:txBody>
          <a:bodyPr wrap="square" lIns="0" tIns="0" rIns="0" bIns="0">
            <a:spAutoFit/>
          </a:bodyPr>
          <a:lstStyle/>
          <a:p>
            <a:pPr algn="l">
              <a:lnSpc>
                <a:spcPct val="90000"/>
              </a:lnSpc>
            </a:pPr>
            <a:r>
              <a:rPr lang="en-AU" sz="750" dirty="0">
                <a:solidFill>
                  <a:schemeClr val="accent3"/>
                </a:solidFill>
              </a:rPr>
              <a:t>Australia’s National Science Agency</a:t>
            </a:r>
          </a:p>
        </p:txBody>
      </p:sp>
      <p:pic>
        <p:nvPicPr>
          <p:cNvPr id="9" name="Picture 8">
            <a:extLst>
              <a:ext uri="{FF2B5EF4-FFF2-40B4-BE49-F238E27FC236}">
                <a16:creationId xmlns:a16="http://schemas.microsoft.com/office/drawing/2014/main" id="{141940E5-CFDC-4AE5-B7DE-C1189A627790}"/>
              </a:ext>
            </a:extLst>
          </p:cNvPr>
          <p:cNvPicPr>
            <a:picLocks noChangeAspect="1"/>
          </p:cNvPicPr>
          <p:nvPr userDrawn="1"/>
        </p:nvPicPr>
        <p:blipFill>
          <a:blip r:embed="rId2"/>
          <a:stretch>
            <a:fillRect/>
          </a:stretch>
        </p:blipFill>
        <p:spPr>
          <a:xfrm>
            <a:off x="5956626" y="4177358"/>
            <a:ext cx="719598" cy="720000"/>
          </a:xfrm>
          <a:prstGeom prst="rect">
            <a:avLst/>
          </a:prstGeom>
        </p:spPr>
      </p:pic>
    </p:spTree>
    <p:extLst>
      <p:ext uri="{BB962C8B-B14F-4D97-AF65-F5344CB8AC3E}">
        <p14:creationId xmlns:p14="http://schemas.microsoft.com/office/powerpoint/2010/main" val="3218432992"/>
      </p:ext>
    </p:extLst>
  </p:cSld>
  <p:clrMapOvr>
    <a:masterClrMapping/>
  </p:clrMapOvr>
  <p:extLst mod="1">
    <p:ext uri="{DCECCB84-F9BA-43D5-87BE-67443E8EF086}">
      <p15:sldGuideLst xmlns:p15="http://schemas.microsoft.com/office/powerpoint/2012/main">
        <p15:guide id="1" pos="2160" userDrawn="1">
          <p15:clr>
            <a:srgbClr val="FBAE40"/>
          </p15:clr>
        </p15:guide>
        <p15:guide id="2" orient="horz" pos="16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dirty="0"/>
              <a:t>Cosmic Machines  |  Lachlan Campbell</a:t>
            </a:r>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68715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188640" y="2859782"/>
            <a:ext cx="5940660" cy="2016224"/>
          </a:xfrm>
        </p:spPr>
        <p:txBody>
          <a:bodyPr/>
          <a:lstStyle>
            <a:lvl1pPr>
              <a:lnSpc>
                <a:spcPct val="85000"/>
              </a:lnSpc>
              <a:spcAft>
                <a:spcPts val="0"/>
              </a:spcAft>
              <a:buFontTx/>
              <a:buNone/>
              <a:defRPr sz="3000" b="0">
                <a:solidFill>
                  <a:schemeClr val="accent3"/>
                </a:solidFill>
              </a:defRPr>
            </a:lvl1pPr>
            <a:lvl2pPr marL="0" indent="0">
              <a:lnSpc>
                <a:spcPct val="85000"/>
              </a:lnSpc>
              <a:spcAft>
                <a:spcPts val="0"/>
              </a:spcAft>
              <a:buNone/>
              <a:defRPr sz="3000" b="0">
                <a:solidFill>
                  <a:schemeClr val="accent2"/>
                </a:solidFill>
              </a:defRPr>
            </a:lvl2pPr>
            <a:lvl3pPr marL="0" indent="0">
              <a:spcBef>
                <a:spcPts val="165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188640" y="1131590"/>
            <a:ext cx="5400600" cy="3600400"/>
          </a:xfrm>
        </p:spPr>
        <p:txBody>
          <a:bodyPr anchor="b" anchorCtr="0"/>
          <a:lstStyle>
            <a:lvl1pPr marL="0" indent="0">
              <a:spcAft>
                <a:spcPts val="0"/>
              </a:spcAft>
              <a:buFontTx/>
              <a:buNone/>
              <a:defRPr sz="3300" b="0">
                <a:solidFill>
                  <a:schemeClr val="accent1"/>
                </a:solidFill>
              </a:defRPr>
            </a:lvl1pPr>
            <a:lvl2pPr marL="0" indent="0">
              <a:lnSpc>
                <a:spcPct val="75000"/>
              </a:lnSpc>
              <a:spcAft>
                <a:spcPts val="638"/>
              </a:spcAft>
              <a:buNone/>
              <a:defRPr sz="3300" b="0">
                <a:solidFill>
                  <a:schemeClr val="bg1"/>
                </a:solidFill>
              </a:defRPr>
            </a:lvl2pPr>
            <a:lvl3pPr marL="0" indent="0">
              <a:buNone/>
              <a:defRPr sz="165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spTree>
      <p:nvGrpSpPr>
        <p:cNvPr id="1" name=""/>
        <p:cNvGrpSpPr/>
        <p:nvPr/>
      </p:nvGrpSpPr>
      <p:grpSpPr>
        <a:xfrm>
          <a:off x="0" y="0"/>
          <a:ext cx="0" cy="0"/>
          <a:chOff x="0" y="0"/>
          <a:chExt cx="0" cy="0"/>
        </a:xfrm>
      </p:grpSpPr>
      <p:sp>
        <p:nvSpPr>
          <p:cNvPr id="27" name="Rectangle 26"/>
          <p:cNvSpPr/>
          <p:nvPr userDrawn="1"/>
        </p:nvSpPr>
        <p:spPr>
          <a:xfrm>
            <a:off x="0" y="0"/>
            <a:ext cx="6858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3" name="Subtitle 2"/>
          <p:cNvSpPr>
            <a:spLocks noGrp="1"/>
          </p:cNvSpPr>
          <p:nvPr>
            <p:ph type="subTitle" idx="1" hasCustomPrompt="1"/>
          </p:nvPr>
        </p:nvSpPr>
        <p:spPr>
          <a:xfrm>
            <a:off x="188640" y="3579862"/>
            <a:ext cx="4536504" cy="1008112"/>
          </a:xfrm>
        </p:spPr>
        <p:txBody>
          <a:bodyPr numCol="2" spcCol="360000">
            <a:normAutofit/>
          </a:bodyPr>
          <a:lstStyle>
            <a:lvl1pPr marL="0" indent="0" algn="l">
              <a:lnSpc>
                <a:spcPct val="90000"/>
              </a:lnSpc>
              <a:spcBef>
                <a:spcPts val="2250"/>
              </a:spcBef>
              <a:buNone/>
              <a:defRPr sz="1200" b="1">
                <a:solidFill>
                  <a:schemeClr val="tx1"/>
                </a:solidFill>
              </a:defRPr>
            </a:lvl1pPr>
            <a:lvl2pPr marL="0" indent="0" algn="l">
              <a:lnSpc>
                <a:spcPct val="90000"/>
              </a:lnSpc>
              <a:spcBef>
                <a:spcPts val="0"/>
              </a:spcBef>
              <a:spcAft>
                <a:spcPts val="422"/>
              </a:spcAft>
              <a:buNone/>
              <a:defRPr sz="1200">
                <a:solidFill>
                  <a:schemeClr val="tx1"/>
                </a:solidFill>
              </a:defRPr>
            </a:lvl2pPr>
            <a:lvl3pPr marL="199800" indent="-199800" algn="l">
              <a:lnSpc>
                <a:spcPct val="90000"/>
              </a:lnSpc>
              <a:spcBef>
                <a:spcPts val="0"/>
              </a:spcBef>
              <a:buNone/>
              <a:tabLst>
                <a:tab pos="267300" algn="l"/>
              </a:tabLst>
              <a:defRPr sz="1200">
                <a:solidFill>
                  <a:schemeClr val="tx1"/>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188641" y="2715766"/>
            <a:ext cx="4536503" cy="576064"/>
          </a:xfrm>
        </p:spPr>
        <p:txBody>
          <a:bodyPr anchor="b" anchorCtr="0">
            <a:noAutofit/>
          </a:bodyPr>
          <a:lstStyle>
            <a:lvl1pPr>
              <a:defRPr sz="2700">
                <a:solidFill>
                  <a:schemeClr val="accent3"/>
                </a:solidFill>
              </a:defRPr>
            </a:lvl1pPr>
          </a:lstStyle>
          <a:p>
            <a:r>
              <a:rPr lang="en-US" dirty="0"/>
              <a:t>Click to edit Master title style</a:t>
            </a:r>
            <a:endParaRPr lang="en-AU" dirty="0"/>
          </a:p>
        </p:txBody>
      </p:sp>
      <p:sp>
        <p:nvSpPr>
          <p:cNvPr id="44" name="Rectangle 43"/>
          <p:cNvSpPr/>
          <p:nvPr userDrawn="1"/>
        </p:nvSpPr>
        <p:spPr>
          <a:xfrm>
            <a:off x="188640" y="4850174"/>
            <a:ext cx="1789062" cy="103875"/>
          </a:xfrm>
          <a:prstGeom prst="rect">
            <a:avLst/>
          </a:prstGeom>
        </p:spPr>
        <p:txBody>
          <a:bodyPr wrap="square" lIns="0" tIns="0" rIns="0" bIns="0">
            <a:spAutoFit/>
          </a:bodyPr>
          <a:lstStyle/>
          <a:p>
            <a:pPr algn="l">
              <a:lnSpc>
                <a:spcPct val="90000"/>
              </a:lnSpc>
            </a:pPr>
            <a:r>
              <a:rPr lang="en-AU" sz="750" dirty="0">
                <a:solidFill>
                  <a:schemeClr val="accent3"/>
                </a:solidFill>
              </a:rPr>
              <a:t>Australia’s National Science Agency</a:t>
            </a:r>
          </a:p>
        </p:txBody>
      </p:sp>
      <p:pic>
        <p:nvPicPr>
          <p:cNvPr id="8" name="Picture 7">
            <a:extLst>
              <a:ext uri="{FF2B5EF4-FFF2-40B4-BE49-F238E27FC236}">
                <a16:creationId xmlns:a16="http://schemas.microsoft.com/office/drawing/2014/main" id="{9C83648A-0017-4D0A-95A9-13FB7D2339DF}"/>
              </a:ext>
            </a:extLst>
          </p:cNvPr>
          <p:cNvPicPr>
            <a:picLocks noChangeAspect="1"/>
          </p:cNvPicPr>
          <p:nvPr userDrawn="1"/>
        </p:nvPicPr>
        <p:blipFill>
          <a:blip r:embed="rId2"/>
          <a:stretch>
            <a:fillRect/>
          </a:stretch>
        </p:blipFill>
        <p:spPr>
          <a:xfrm>
            <a:off x="5956626" y="4177358"/>
            <a:ext cx="719598" cy="72000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spTree>
      <p:nvGrpSpPr>
        <p:cNvPr id="1" name=""/>
        <p:cNvGrpSpPr/>
        <p:nvPr/>
      </p:nvGrpSpPr>
      <p:grpSpPr>
        <a:xfrm>
          <a:off x="0" y="0"/>
          <a:ext cx="0" cy="0"/>
          <a:chOff x="0" y="0"/>
          <a:chExt cx="0" cy="0"/>
        </a:xfrm>
      </p:grpSpPr>
      <p:sp>
        <p:nvSpPr>
          <p:cNvPr id="4" name="Rectangle 3"/>
          <p:cNvSpPr/>
          <p:nvPr userDrawn="1"/>
        </p:nvSpPr>
        <p:spPr>
          <a:xfrm>
            <a:off x="0" y="0"/>
            <a:ext cx="6858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3" name="Subtitle 2"/>
          <p:cNvSpPr>
            <a:spLocks noGrp="1"/>
          </p:cNvSpPr>
          <p:nvPr>
            <p:ph type="subTitle" idx="1" hasCustomPrompt="1"/>
          </p:nvPr>
        </p:nvSpPr>
        <p:spPr>
          <a:xfrm>
            <a:off x="188640" y="3075807"/>
            <a:ext cx="5400600" cy="1623109"/>
          </a:xfrm>
        </p:spPr>
        <p:txBody>
          <a:bodyPr numCol="2" spcCol="360000">
            <a:normAutofit/>
          </a:bodyPr>
          <a:lstStyle>
            <a:lvl1pPr marL="0" indent="0" algn="l">
              <a:lnSpc>
                <a:spcPct val="90000"/>
              </a:lnSpc>
              <a:spcBef>
                <a:spcPts val="2250"/>
              </a:spcBef>
              <a:buNone/>
              <a:defRPr sz="1200" b="1">
                <a:solidFill>
                  <a:schemeClr val="tx1"/>
                </a:solidFill>
              </a:defRPr>
            </a:lvl1pPr>
            <a:lvl2pPr marL="0" indent="0" algn="l">
              <a:lnSpc>
                <a:spcPct val="90000"/>
              </a:lnSpc>
              <a:spcBef>
                <a:spcPts val="0"/>
              </a:spcBef>
              <a:spcAft>
                <a:spcPts val="422"/>
              </a:spcAft>
              <a:buNone/>
              <a:defRPr sz="1200">
                <a:solidFill>
                  <a:schemeClr val="tx1"/>
                </a:solidFill>
              </a:defRPr>
            </a:lvl2pPr>
            <a:lvl3pPr marL="199800" indent="-199800" algn="l">
              <a:lnSpc>
                <a:spcPct val="90000"/>
              </a:lnSpc>
              <a:spcBef>
                <a:spcPts val="0"/>
              </a:spcBef>
              <a:buNone/>
              <a:tabLst>
                <a:tab pos="267300" algn="l"/>
              </a:tabLst>
              <a:defRPr sz="1200">
                <a:solidFill>
                  <a:schemeClr val="tx1"/>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188640" y="4850174"/>
            <a:ext cx="1789062" cy="103875"/>
          </a:xfrm>
          <a:prstGeom prst="rect">
            <a:avLst/>
          </a:prstGeom>
        </p:spPr>
        <p:txBody>
          <a:bodyPr wrap="square" lIns="0" tIns="0" rIns="0" bIns="0">
            <a:spAutoFit/>
          </a:bodyPr>
          <a:lstStyle/>
          <a:p>
            <a:pPr algn="l">
              <a:lnSpc>
                <a:spcPct val="90000"/>
              </a:lnSpc>
            </a:pPr>
            <a:r>
              <a:rPr lang="en-AU" sz="750" dirty="0">
                <a:solidFill>
                  <a:schemeClr val="accent3"/>
                </a:solidFill>
              </a:rPr>
              <a:t>Australia’s National Science Agency</a:t>
            </a:r>
          </a:p>
        </p:txBody>
      </p:sp>
    </p:spTree>
    <p:extLst>
      <p:ext uri="{BB962C8B-B14F-4D97-AF65-F5344CB8AC3E}">
        <p14:creationId xmlns:p14="http://schemas.microsoft.com/office/powerpoint/2010/main" val="112066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88640" y="2859783"/>
            <a:ext cx="5947524" cy="1153507"/>
          </a:xfrm>
        </p:spPr>
        <p:txBody>
          <a:bodyPr anchor="b" anchorCtr="0">
            <a:normAutofit/>
          </a:bodyPr>
          <a:lstStyle>
            <a:lvl1pPr algn="l">
              <a:lnSpc>
                <a:spcPct val="90000"/>
              </a:lnSpc>
              <a:defRPr sz="27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188640" y="4096622"/>
            <a:ext cx="5400600" cy="273948"/>
          </a:xfrm>
        </p:spPr>
        <p:txBody>
          <a:bodyPr>
            <a:normAutofit/>
          </a:bodyPr>
          <a:lstStyle>
            <a:lvl1pPr marL="0" indent="0" algn="l">
              <a:buNone/>
              <a:defRPr sz="1500" b="0">
                <a:solidFill>
                  <a:schemeClr val="accent3"/>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188640" y="4850174"/>
            <a:ext cx="1789062" cy="103875"/>
          </a:xfrm>
          <a:prstGeom prst="rect">
            <a:avLst/>
          </a:prstGeom>
        </p:spPr>
        <p:txBody>
          <a:bodyPr wrap="square" lIns="0" tIns="0" rIns="0" bIns="0">
            <a:spAutoFit/>
          </a:bodyPr>
          <a:lstStyle/>
          <a:p>
            <a:pPr algn="l">
              <a:lnSpc>
                <a:spcPct val="90000"/>
              </a:lnSpc>
            </a:pPr>
            <a:r>
              <a:rPr lang="en-AU" sz="750" dirty="0">
                <a:solidFill>
                  <a:schemeClr val="accent3"/>
                </a:solidFill>
              </a:rPr>
              <a:t>Australia’s National Science Agency</a:t>
            </a:r>
          </a:p>
        </p:txBody>
      </p:sp>
      <p:sp>
        <p:nvSpPr>
          <p:cNvPr id="8" name="Picture Placeholder 5"/>
          <p:cNvSpPr>
            <a:spLocks noGrp="1"/>
          </p:cNvSpPr>
          <p:nvPr>
            <p:ph type="pic" sz="quarter" idx="10"/>
          </p:nvPr>
        </p:nvSpPr>
        <p:spPr>
          <a:xfrm>
            <a:off x="-1" y="0"/>
            <a:ext cx="6871500" cy="2577600"/>
          </a:xfrm>
          <a:solidFill>
            <a:schemeClr val="accent1"/>
          </a:solidFill>
          <a:ln>
            <a:noFill/>
          </a:ln>
        </p:spPr>
        <p:txBody>
          <a:bodyPr anchor="ctr" anchorCtr="0"/>
          <a:lstStyle>
            <a:lvl1pPr marL="0" indent="0" algn="ctr">
              <a:buNone/>
              <a:defRPr/>
            </a:lvl1pPr>
          </a:lstStyle>
          <a:p>
            <a:endParaRPr lang="en-AU" dirty="0"/>
          </a:p>
        </p:txBody>
      </p:sp>
      <p:pic>
        <p:nvPicPr>
          <p:cNvPr id="11" name="Picture 10">
            <a:extLst>
              <a:ext uri="{FF2B5EF4-FFF2-40B4-BE49-F238E27FC236}">
                <a16:creationId xmlns:a16="http://schemas.microsoft.com/office/drawing/2014/main" id="{60678DA6-06CD-4ECF-84DB-DE698FD2B157}"/>
              </a:ext>
            </a:extLst>
          </p:cNvPr>
          <p:cNvPicPr>
            <a:picLocks noChangeAspect="1"/>
          </p:cNvPicPr>
          <p:nvPr userDrawn="1"/>
        </p:nvPicPr>
        <p:blipFill>
          <a:blip r:embed="rId2"/>
          <a:stretch>
            <a:fillRect/>
          </a:stretch>
        </p:blipFill>
        <p:spPr>
          <a:xfrm>
            <a:off x="5956626" y="4177358"/>
            <a:ext cx="719598" cy="720000"/>
          </a:xfrm>
          <a:prstGeom prst="rect">
            <a:avLst/>
          </a:prstGeom>
        </p:spPr>
      </p:pic>
    </p:spTree>
    <p:extLst>
      <p:ext uri="{BB962C8B-B14F-4D97-AF65-F5344CB8AC3E}">
        <p14:creationId xmlns:p14="http://schemas.microsoft.com/office/powerpoint/2010/main" val="518110496"/>
      </p:ext>
    </p:extLst>
  </p:cSld>
  <p:clrMapOvr>
    <a:masterClrMapping/>
  </p:clrMapOvr>
  <p:extLst mod="1">
    <p:ext uri="{DCECCB84-F9BA-43D5-87BE-67443E8EF086}">
      <p15:sldGuideLst xmlns:p15="http://schemas.microsoft.com/office/powerpoint/2012/main">
        <p15:guide id="1" pos="2160" userDrawn="1">
          <p15:clr>
            <a:srgbClr val="FBAE40"/>
          </p15:clr>
        </p15:guide>
        <p15:guide id="2" orient="horz" pos="162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spTree>
      <p:nvGrpSpPr>
        <p:cNvPr id="1" name=""/>
        <p:cNvGrpSpPr/>
        <p:nvPr/>
      </p:nvGrpSpPr>
      <p:grpSpPr>
        <a:xfrm>
          <a:off x="0" y="0"/>
          <a:ext cx="0" cy="0"/>
          <a:chOff x="0" y="0"/>
          <a:chExt cx="0" cy="0"/>
        </a:xfrm>
      </p:grpSpPr>
      <p:sp>
        <p:nvSpPr>
          <p:cNvPr id="4" name="Rectangle 3"/>
          <p:cNvSpPr/>
          <p:nvPr userDrawn="1"/>
        </p:nvSpPr>
        <p:spPr>
          <a:xfrm>
            <a:off x="0" y="-20538"/>
            <a:ext cx="6858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2" name="Title 1"/>
          <p:cNvSpPr>
            <a:spLocks noGrp="1"/>
          </p:cNvSpPr>
          <p:nvPr userDrawn="1">
            <p:ph type="ctrTitle"/>
          </p:nvPr>
        </p:nvSpPr>
        <p:spPr>
          <a:xfrm>
            <a:off x="188640" y="1203599"/>
            <a:ext cx="5947524" cy="1153507"/>
          </a:xfrm>
        </p:spPr>
        <p:txBody>
          <a:bodyPr anchor="b" anchorCtr="0">
            <a:normAutofit/>
          </a:bodyPr>
          <a:lstStyle>
            <a:lvl1pPr algn="l">
              <a:lnSpc>
                <a:spcPct val="90000"/>
              </a:lnSpc>
              <a:defRPr sz="27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188640" y="2922403"/>
            <a:ext cx="5400600" cy="273948"/>
          </a:xfrm>
        </p:spPr>
        <p:txBody>
          <a:bodyPr>
            <a:normAutofit/>
          </a:bodyPr>
          <a:lstStyle>
            <a:lvl1pPr marL="0" indent="0" algn="l">
              <a:buNone/>
              <a:defRPr sz="1500" b="0">
                <a:solidFill>
                  <a:schemeClr val="accent3"/>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4887162" y="582252"/>
            <a:ext cx="1789062" cy="103875"/>
          </a:xfrm>
          <a:prstGeom prst="rect">
            <a:avLst/>
          </a:prstGeom>
        </p:spPr>
        <p:txBody>
          <a:bodyPr wrap="square" lIns="0" tIns="0" rIns="0" bIns="0">
            <a:spAutoFit/>
          </a:bodyPr>
          <a:lstStyle/>
          <a:p>
            <a:pPr algn="r">
              <a:lnSpc>
                <a:spcPct val="90000"/>
              </a:lnSpc>
            </a:pPr>
            <a:r>
              <a:rPr lang="en-AU" sz="750" dirty="0">
                <a:solidFill>
                  <a:schemeClr val="bg1"/>
                </a:solidFill>
              </a:rPr>
              <a:t>Australia’s National Science Agency</a:t>
            </a:r>
          </a:p>
        </p:txBody>
      </p:sp>
      <p:pic>
        <p:nvPicPr>
          <p:cNvPr id="10" name="Picture 9">
            <a:extLst>
              <a:ext uri="{FF2B5EF4-FFF2-40B4-BE49-F238E27FC236}">
                <a16:creationId xmlns:a16="http://schemas.microsoft.com/office/drawing/2014/main" id="{19078C67-9B14-4038-8B01-10A5A31710CD}"/>
              </a:ext>
            </a:extLst>
          </p:cNvPr>
          <p:cNvPicPr>
            <a:picLocks noChangeAspect="1"/>
          </p:cNvPicPr>
          <p:nvPr userDrawn="1"/>
        </p:nvPicPr>
        <p:blipFill>
          <a:blip r:embed="rId2"/>
          <a:stretch>
            <a:fillRect/>
          </a:stretch>
        </p:blipFill>
        <p:spPr>
          <a:xfrm>
            <a:off x="181776" y="267534"/>
            <a:ext cx="719598" cy="720000"/>
          </a:xfrm>
          <a:prstGeom prst="rect">
            <a:avLst/>
          </a:prstGeom>
        </p:spPr>
      </p:pic>
    </p:spTree>
    <p:extLst>
      <p:ext uri="{BB962C8B-B14F-4D97-AF65-F5344CB8AC3E}">
        <p14:creationId xmlns:p14="http://schemas.microsoft.com/office/powerpoint/2010/main" val="729040451"/>
      </p:ext>
    </p:extLst>
  </p:cSld>
  <p:clrMapOvr>
    <a:masterClrMapping/>
  </p:clrMapOvr>
  <p:extLst mod="1">
    <p:ext uri="{DCECCB84-F9BA-43D5-87BE-67443E8EF086}">
      <p15:sldGuideLst xmlns:p15="http://schemas.microsoft.com/office/powerpoint/2012/main">
        <p15:guide id="1" pos="2160" userDrawn="1">
          <p15:clr>
            <a:srgbClr val="FBAE40"/>
          </p15:clr>
        </p15:guide>
        <p15:guide id="2"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dar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641" y="1131590"/>
            <a:ext cx="6480719" cy="3070944"/>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196387" y="267494"/>
            <a:ext cx="6472973" cy="639900"/>
          </a:xfrm>
        </p:spPr>
        <p:txBody>
          <a:bodyPr>
            <a:normAutofit/>
          </a:bodyPr>
          <a:lstStyle>
            <a:lvl1pPr marL="0" indent="0">
              <a:lnSpc>
                <a:spcPct val="100000"/>
              </a:lnSpc>
              <a:spcBef>
                <a:spcPts val="0"/>
              </a:spcBef>
              <a:spcAft>
                <a:spcPts val="0"/>
              </a:spcAft>
              <a:buNone/>
              <a:defRPr sz="2100" b="0">
                <a:solidFill>
                  <a:schemeClr val="accent3"/>
                </a:solidFill>
              </a:defRPr>
            </a:lvl1pPr>
            <a:lvl2pPr marL="0" indent="0">
              <a:lnSpc>
                <a:spcPct val="80000"/>
              </a:lnSpc>
              <a:spcBef>
                <a:spcPts val="0"/>
              </a:spcBef>
              <a:buNone/>
              <a:defRPr sz="1650" b="0">
                <a:solidFill>
                  <a:schemeClr val="accent2"/>
                </a:solidFill>
              </a:defRPr>
            </a:lvl2pPr>
            <a:lvl3pPr>
              <a:buNone/>
              <a:defRPr sz="2100">
                <a:solidFill>
                  <a:srgbClr val="00A9CE"/>
                </a:solidFill>
              </a:defRPr>
            </a:lvl3pPr>
            <a:lvl4pPr>
              <a:buNone/>
              <a:defRPr sz="2100">
                <a:solidFill>
                  <a:srgbClr val="00A9CE"/>
                </a:solidFill>
              </a:defRPr>
            </a:lvl4pPr>
            <a:lvl5pPr>
              <a:buNone/>
              <a:defRPr sz="21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188640" y="1131590"/>
            <a:ext cx="3028950" cy="3312368"/>
          </a:xfrm>
        </p:spPr>
        <p:txBody>
          <a:bodyPr/>
          <a:lstStyle>
            <a:lvl1pPr>
              <a:defRPr sz="1800"/>
            </a:lvl1pPr>
            <a:lvl2pPr>
              <a:defRPr sz="1500"/>
            </a:lvl2pPr>
            <a:lvl3pPr>
              <a:defRPr sz="1500"/>
            </a:lvl3pPr>
            <a:lvl4pPr>
              <a:defRPr sz="150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3505721" y="1131590"/>
            <a:ext cx="3028950" cy="3312368"/>
          </a:xfrm>
        </p:spPr>
        <p:txBody>
          <a:bodyPr/>
          <a:lstStyle>
            <a:lvl1pPr>
              <a:defRPr sz="1800"/>
            </a:lvl1pPr>
            <a:lvl2pPr>
              <a:defRPr sz="1500"/>
            </a:lvl2pPr>
            <a:lvl3pPr>
              <a:defRPr sz="1500"/>
            </a:lvl3pPr>
            <a:lvl4pPr>
              <a:defRPr sz="150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640" y="242244"/>
            <a:ext cx="648072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188641" y="987574"/>
            <a:ext cx="6480719"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451028" y="4878250"/>
            <a:ext cx="4562884" cy="93206"/>
          </a:xfrm>
          <a:prstGeom prst="rect">
            <a:avLst/>
          </a:prstGeom>
        </p:spPr>
        <p:txBody>
          <a:bodyPr vert="horz" lIns="0" tIns="0" rIns="0" bIns="0" rtlCol="0" anchor="ctr"/>
          <a:lstStyle>
            <a:lvl1pPr algn="l">
              <a:defRPr sz="675">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190183" y="4878250"/>
            <a:ext cx="216592" cy="95510"/>
          </a:xfrm>
          <a:prstGeom prst="rect">
            <a:avLst/>
          </a:prstGeom>
        </p:spPr>
        <p:txBody>
          <a:bodyPr vert="horz" lIns="0" tIns="0" rIns="0" bIns="0" rtlCol="0" anchor="ctr"/>
          <a:lstStyle>
            <a:lvl1pPr algn="r">
              <a:defRPr sz="675">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2384" y="2494957"/>
            <a:ext cx="6871097" cy="601265"/>
          </a:xfrm>
          <a:prstGeom prst="rect">
            <a:avLst/>
          </a:prstGeom>
          <a:noFill/>
          <a:ln>
            <a:noFill/>
          </a:ln>
          <a:extLst/>
        </p:spPr>
        <p:txBody>
          <a:bodyPr/>
          <a:lstStyle/>
          <a:p>
            <a:pPr>
              <a:defRPr/>
            </a:pPr>
            <a:endParaRPr lang="en-AU" sz="1350"/>
          </a:p>
        </p:txBody>
      </p:sp>
      <p:sp>
        <p:nvSpPr>
          <p:cNvPr id="38" name="Rectangle 7"/>
          <p:cNvSpPr>
            <a:spLocks noChangeArrowheads="1"/>
          </p:cNvSpPr>
          <p:nvPr userDrawn="1"/>
        </p:nvSpPr>
        <p:spPr bwMode="auto">
          <a:xfrm>
            <a:off x="9526" y="2728319"/>
            <a:ext cx="6856809" cy="367903"/>
          </a:xfrm>
          <a:prstGeom prst="rect">
            <a:avLst/>
          </a:prstGeom>
          <a:noFill/>
          <a:ln>
            <a:noFill/>
          </a:ln>
          <a:extLst/>
        </p:spPr>
        <p:txBody>
          <a:bodyPr/>
          <a:lstStyle/>
          <a:p>
            <a:pPr>
              <a:defRPr/>
            </a:pPr>
            <a:endParaRPr lang="en-AU" sz="1350"/>
          </a:p>
        </p:txBody>
      </p:sp>
      <p:sp>
        <p:nvSpPr>
          <p:cNvPr id="44" name="Rectangle 84"/>
          <p:cNvSpPr>
            <a:spLocks noChangeArrowheads="1"/>
          </p:cNvSpPr>
          <p:nvPr/>
        </p:nvSpPr>
        <p:spPr bwMode="auto">
          <a:xfrm>
            <a:off x="1194" y="2719985"/>
            <a:ext cx="6875860" cy="408385"/>
          </a:xfrm>
          <a:prstGeom prst="rect">
            <a:avLst/>
          </a:prstGeom>
          <a:noFill/>
          <a:ln w="9525">
            <a:noFill/>
            <a:miter lim="800000"/>
            <a:headEnd/>
            <a:tailEnd/>
          </a:ln>
        </p:spPr>
        <p:txBody>
          <a:bodyPr/>
          <a:lstStyle/>
          <a:p>
            <a:pPr>
              <a:defRPr/>
            </a:pPr>
            <a:endParaRPr lang="en-US" sz="1350"/>
          </a:p>
        </p:txBody>
      </p:sp>
      <p:pic>
        <p:nvPicPr>
          <p:cNvPr id="22" name="Picture 21"/>
          <p:cNvPicPr>
            <a:picLocks noChangeAspect="1"/>
          </p:cNvPicPr>
          <p:nvPr userDrawn="1"/>
        </p:nvPicPr>
        <p:blipFill>
          <a:blip r:embed="rId16"/>
          <a:stretch>
            <a:fillRect/>
          </a:stretch>
        </p:blipFill>
        <p:spPr>
          <a:xfrm>
            <a:off x="6269238" y="4561860"/>
            <a:ext cx="431759" cy="432000"/>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hf sldNum="0" hdr="0" ftr="0" dt="0"/>
  <p:txStyles>
    <p:titleStyle>
      <a:lvl1pPr algn="l" defTabSz="685800" rtl="0" eaLnBrk="1" latinLnBrk="0" hangingPunct="1">
        <a:spcBef>
          <a:spcPct val="0"/>
        </a:spcBef>
        <a:buNone/>
        <a:defRPr sz="2700" b="0" kern="1200">
          <a:solidFill>
            <a:schemeClr val="accent3"/>
          </a:solidFill>
          <a:latin typeface="+mj-lt"/>
          <a:ea typeface="+mj-ea"/>
          <a:cs typeface="+mj-cs"/>
        </a:defRPr>
      </a:lvl1pPr>
    </p:titleStyle>
    <p:bodyStyle>
      <a:lvl1pPr marL="162000" indent="-162000" algn="l" defTabSz="685800" rtl="0" eaLnBrk="1" latinLnBrk="0" hangingPunct="1">
        <a:lnSpc>
          <a:spcPct val="90000"/>
        </a:lnSpc>
        <a:spcBef>
          <a:spcPts val="450"/>
        </a:spcBef>
        <a:buFont typeface="Arial" pitchFamily="34" charset="0"/>
        <a:buChar char="•"/>
        <a:defRPr sz="1800" kern="1200">
          <a:solidFill>
            <a:schemeClr val="tx1"/>
          </a:solidFill>
          <a:latin typeface="+mn-lt"/>
          <a:ea typeface="+mn-ea"/>
          <a:cs typeface="+mn-cs"/>
        </a:defRPr>
      </a:lvl1pPr>
      <a:lvl2pPr marL="324000" indent="-162000" algn="l" defTabSz="685800" rtl="0" eaLnBrk="1" latinLnBrk="0" hangingPunct="1">
        <a:lnSpc>
          <a:spcPct val="90000"/>
        </a:lnSpc>
        <a:spcBef>
          <a:spcPts val="450"/>
        </a:spcBef>
        <a:buFont typeface="Calibri" pitchFamily="34" charset="0"/>
        <a:buChar char="•"/>
        <a:defRPr sz="1500" kern="1200">
          <a:solidFill>
            <a:schemeClr val="tx1"/>
          </a:solidFill>
          <a:latin typeface="+mn-lt"/>
          <a:ea typeface="+mn-ea"/>
          <a:cs typeface="+mn-cs"/>
        </a:defRPr>
      </a:lvl2pPr>
      <a:lvl3pPr marL="486000" indent="-162000" algn="l" defTabSz="685800" rtl="0" eaLnBrk="1" latinLnBrk="0" hangingPunct="1">
        <a:lnSpc>
          <a:spcPct val="90000"/>
        </a:lnSpc>
        <a:spcBef>
          <a:spcPts val="450"/>
        </a:spcBef>
        <a:buFont typeface="Calibri" pitchFamily="34" charset="0"/>
        <a:buChar char="–"/>
        <a:defRPr sz="1500" kern="1200">
          <a:solidFill>
            <a:schemeClr val="tx1"/>
          </a:solidFill>
          <a:latin typeface="+mn-lt"/>
          <a:ea typeface="+mn-ea"/>
          <a:cs typeface="+mn-cs"/>
        </a:defRPr>
      </a:lvl3pPr>
      <a:lvl4pPr marL="648000" indent="-162000" algn="l" defTabSz="685800" rtl="0" eaLnBrk="1" latinLnBrk="0" hangingPunct="1">
        <a:lnSpc>
          <a:spcPct val="90000"/>
        </a:lnSpc>
        <a:spcBef>
          <a:spcPts val="450"/>
        </a:spcBef>
        <a:buFont typeface="Calibri" pitchFamily="34" charset="0"/>
        <a:buChar char="–"/>
        <a:defRPr sz="1500" kern="1200">
          <a:solidFill>
            <a:schemeClr val="tx1"/>
          </a:solidFill>
          <a:latin typeface="+mn-lt"/>
          <a:ea typeface="+mn-ea"/>
          <a:cs typeface="+mn-cs"/>
        </a:defRPr>
      </a:lvl4pPr>
      <a:lvl5pPr marL="810000" indent="-162000" algn="l" defTabSz="685800" rtl="0" eaLnBrk="1" latinLnBrk="0" hangingPunct="1">
        <a:lnSpc>
          <a:spcPct val="90000"/>
        </a:lnSpc>
        <a:spcBef>
          <a:spcPts val="450"/>
        </a:spcBef>
        <a:buFont typeface="Calibri" pitchFamily="34" charset="0"/>
        <a:buChar char="•"/>
        <a:tabLst/>
        <a:defRPr sz="1350" kern="1200">
          <a:solidFill>
            <a:schemeClr val="accent2"/>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a:t>Cosmic Machines</a:t>
            </a:r>
          </a:p>
        </p:txBody>
      </p:sp>
      <p:sp>
        <p:nvSpPr>
          <p:cNvPr id="5" name="Subtitle 4"/>
          <p:cNvSpPr>
            <a:spLocks noGrp="1"/>
          </p:cNvSpPr>
          <p:nvPr>
            <p:ph type="subTitle" idx="1"/>
          </p:nvPr>
        </p:nvSpPr>
        <p:spPr/>
        <p:txBody>
          <a:bodyPr>
            <a:normAutofit/>
          </a:bodyPr>
          <a:lstStyle/>
          <a:p>
            <a:r>
              <a:rPr lang="en-AU" dirty="0"/>
              <a:t>An introduction to Machine Learning for observational astronomy</a:t>
            </a:r>
          </a:p>
        </p:txBody>
      </p:sp>
      <p:pic>
        <p:nvPicPr>
          <p:cNvPr id="3" name="Picture Placeholder 2">
            <a:extLst>
              <a:ext uri="{FF2B5EF4-FFF2-40B4-BE49-F238E27FC236}">
                <a16:creationId xmlns:a16="http://schemas.microsoft.com/office/drawing/2014/main" id="{90A31126-ACA0-0E49-8E8A-5062275F4B5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056" r="16056"/>
          <a:stretch>
            <a:fillRect/>
          </a:stretch>
        </p:blipFill>
        <p:spPr/>
      </p:pic>
      <p:sp>
        <p:nvSpPr>
          <p:cNvPr id="16" name="Footer Placeholder 2"/>
          <p:cNvSpPr txBox="1">
            <a:spLocks/>
          </p:cNvSpPr>
          <p:nvPr/>
        </p:nvSpPr>
        <p:spPr bwMode="auto">
          <a:xfrm>
            <a:off x="188641" y="4453902"/>
            <a:ext cx="2700300" cy="162018"/>
          </a:xfrm>
          <a:prstGeom prst="rect">
            <a:avLst/>
          </a:prstGeom>
          <a:noFill/>
          <a:ln w="9525">
            <a:noFill/>
            <a:miter lim="800000"/>
            <a:headEnd/>
            <a:tailEnd/>
          </a:ln>
        </p:spPr>
        <p:txBody>
          <a:bodyPr lIns="0" tIns="0" rIns="0" bIns="0"/>
          <a:lstStyle/>
          <a:p>
            <a:r>
              <a:rPr lang="en-AU" sz="1050" dirty="0">
                <a:latin typeface="Calibri" pitchFamily="34" charset="0"/>
              </a:rPr>
              <a:t>Lachlan Campbell |  21 August 2019</a:t>
            </a:r>
            <a:endParaRPr lang="en-US" sz="1050" dirty="0">
              <a:latin typeface="Calibri" pitchFamily="34" charset="0"/>
            </a:endParaRPr>
          </a:p>
        </p:txBody>
      </p:sp>
      <p:pic>
        <p:nvPicPr>
          <p:cNvPr id="9" name="Picture 8">
            <a:extLst>
              <a:ext uri="{FF2B5EF4-FFF2-40B4-BE49-F238E27FC236}">
                <a16:creationId xmlns:a16="http://schemas.microsoft.com/office/drawing/2014/main" id="{A7CB6AA5-6E35-7641-8485-7B26374ED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216" y="4401271"/>
            <a:ext cx="1268760" cy="474735"/>
          </a:xfrm>
          <a:prstGeom prst="rect">
            <a:avLst/>
          </a:prstGeom>
        </p:spPr>
      </p:pic>
      <p:pic>
        <p:nvPicPr>
          <p:cNvPr id="11" name="Picture 10">
            <a:extLst>
              <a:ext uri="{FF2B5EF4-FFF2-40B4-BE49-F238E27FC236}">
                <a16:creationId xmlns:a16="http://schemas.microsoft.com/office/drawing/2014/main" id="{DBD3A500-C7FA-F74A-8570-76B29465B8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3216" y="2878321"/>
            <a:ext cx="1325761" cy="1116430"/>
          </a:xfrm>
          <a:prstGeom prst="rect">
            <a:avLst/>
          </a:prstGeom>
        </p:spPr>
      </p:pic>
    </p:spTree>
    <p:extLst>
      <p:ext uri="{BB962C8B-B14F-4D97-AF65-F5344CB8AC3E}">
        <p14:creationId xmlns:p14="http://schemas.microsoft.com/office/powerpoint/2010/main" val="768262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A33B85B-E9FA-A94F-A55B-A0E136CFF1C3}"/>
                  </a:ext>
                </a:extLst>
              </p:cNvPr>
              <p:cNvSpPr>
                <a:spLocks noGrp="1"/>
              </p:cNvSpPr>
              <p:nvPr>
                <p:ph idx="1"/>
              </p:nvPr>
            </p:nvSpPr>
            <p:spPr/>
            <p:txBody>
              <a:bodyPr/>
              <a:lstStyle/>
              <a:p>
                <a:r>
                  <a:rPr lang="en-US" dirty="0"/>
                  <a:t>A neuron has many inputs but only one output, so it must ‘integrate’ its inputs into one output (a single number). </a:t>
                </a:r>
              </a:p>
              <a:p>
                <a:r>
                  <a:rPr lang="en-US" dirty="0"/>
                  <a:t>A vector (column of numbers) is a natural way to represent the set of inputs to a single neuron in an ANN.</a:t>
                </a:r>
              </a:p>
              <a:p>
                <a:r>
                  <a:rPr lang="en-US" dirty="0"/>
                  <a:t>The inputs defined by the vector </a:t>
                </a:r>
                <a14:m>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oMath>
                </a14:m>
                <a:r>
                  <a:rPr lang="en-US" dirty="0"/>
                  <a:t> are ‘integrated’ by taking the </a:t>
                </a:r>
                <a:r>
                  <a:rPr lang="en-US" b="1" dirty="0"/>
                  <a:t>bias </a:t>
                </a:r>
                <a14:m>
                  <m:oMath xmlns:m="http://schemas.openxmlformats.org/officeDocument/2006/math">
                    <m:r>
                      <a:rPr lang="en-AU" b="0" i="1" smtClean="0">
                        <a:latin typeface="Cambria Math" panose="02040503050406030204" pitchFamily="18" charset="0"/>
                      </a:rPr>
                      <m:t>𝑏</m:t>
                    </m:r>
                  </m:oMath>
                </a14:m>
                <a:r>
                  <a:rPr lang="en-US" i="1" dirty="0"/>
                  <a:t> </a:t>
                </a:r>
                <a:r>
                  <a:rPr lang="en-US" dirty="0"/>
                  <a:t>plus the dot product of the </a:t>
                </a:r>
                <a:r>
                  <a:rPr lang="en-US" b="1" dirty="0"/>
                  <a:t>inputs </a:t>
                </a:r>
                <a14:m>
                  <m:oMath xmlns:m="http://schemas.openxmlformats.org/officeDocument/2006/math">
                    <m:acc>
                      <m:accPr>
                        <m:chr m:val="⃗"/>
                        <m:ctrlPr>
                          <a:rPr lang="en-US" i="1">
                            <a:latin typeface="Cambria Math" panose="02040503050406030204" pitchFamily="18" charset="0"/>
                          </a:rPr>
                        </m:ctrlPr>
                      </m:accPr>
                      <m:e>
                        <m:r>
                          <a:rPr lang="en-AU" i="1">
                            <a:latin typeface="Cambria Math" panose="02040503050406030204" pitchFamily="18" charset="0"/>
                          </a:rPr>
                          <m:t>𝑥</m:t>
                        </m:r>
                      </m:e>
                    </m:acc>
                  </m:oMath>
                </a14:m>
                <a:r>
                  <a:rPr lang="en-US" dirty="0"/>
                  <a:t> and </a:t>
                </a:r>
                <a:r>
                  <a:rPr lang="en-US" b="1" dirty="0"/>
                  <a:t>weights</a:t>
                </a:r>
                <a:r>
                  <a:rPr lang="en-US" dirty="0"/>
                  <a:t> </a:t>
                </a:r>
                <a14:m>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𝑤</m:t>
                        </m:r>
                      </m:e>
                    </m:acc>
                  </m:oMath>
                </a14:m>
                <a:r>
                  <a:rPr lang="en-US" i="1" dirty="0"/>
                  <a:t>.</a:t>
                </a:r>
              </a:p>
              <a:p>
                <a:pPr marL="0" indent="0" algn="ctr">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AU" i="1">
                              <a:latin typeface="Cambria Math" panose="02040503050406030204" pitchFamily="18" charset="0"/>
                            </a:rPr>
                            <m:t>𝑤</m:t>
                          </m:r>
                        </m:e>
                      </m:acc>
                      <m:r>
                        <a:rPr lang="en-AU"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AU" i="1">
                              <a:latin typeface="Cambria Math" panose="02040503050406030204" pitchFamily="18" charset="0"/>
                            </a:rPr>
                            <m:t>𝑥</m:t>
                          </m:r>
                        </m:e>
                      </m:acc>
                      <m:r>
                        <a:rPr lang="en-AU" b="0" i="1" smtClean="0">
                          <a:latin typeface="Cambria Math" panose="02040503050406030204" pitchFamily="18" charset="0"/>
                        </a:rPr>
                        <m:t>+</m:t>
                      </m:r>
                      <m:r>
                        <a:rPr lang="en-AU" b="0" i="1" smtClean="0">
                          <a:latin typeface="Cambria Math" panose="02040503050406030204" pitchFamily="18" charset="0"/>
                        </a:rPr>
                        <m:t>𝑏</m:t>
                      </m:r>
                    </m:oMath>
                  </m:oMathPara>
                </a14:m>
                <a:endParaRPr lang="en-US" i="1" dirty="0"/>
              </a:p>
              <a:p>
                <a:r>
                  <a:rPr lang="en-US" dirty="0"/>
                  <a:t>The dot product represents a ‘weighted sum’ because it multiplies each input by a weight.</a:t>
                </a:r>
              </a:p>
              <a:p>
                <a:r>
                  <a:rPr lang="en-US" dirty="0"/>
                  <a:t>A biological interpretation is that the inputs are the outputs of other neurons, the weights are the strengths of the connections to those neurons, and the bias impacts the threshold the computing neuron must surpass in order to fire.</a:t>
                </a:r>
              </a:p>
            </p:txBody>
          </p:sp>
        </mc:Choice>
        <mc:Fallback xmlns="">
          <p:sp>
            <p:nvSpPr>
              <p:cNvPr id="2" name="Content Placeholder 1">
                <a:extLst>
                  <a:ext uri="{FF2B5EF4-FFF2-40B4-BE49-F238E27FC236}">
                    <a16:creationId xmlns:a16="http://schemas.microsoft.com/office/drawing/2014/main" id="{DA33B85B-E9FA-A94F-A55B-A0E136CFF1C3}"/>
                  </a:ext>
                </a:extLst>
              </p:cNvPr>
              <p:cNvSpPr>
                <a:spLocks noGrp="1" noRot="1" noChangeAspect="1" noMove="1" noResize="1" noEditPoints="1" noAdjustHandles="1" noChangeArrowheads="1" noChangeShapeType="1" noTextEdit="1"/>
              </p:cNvSpPr>
              <p:nvPr>
                <p:ph idx="1"/>
              </p:nvPr>
            </p:nvSpPr>
            <p:spPr>
              <a:blipFill>
                <a:blip r:embed="rId2"/>
                <a:stretch>
                  <a:fillRect l="-1957" t="-2482" r="-783" b="-70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5D76972-F90E-574D-B755-A8A8BEACB264}"/>
              </a:ext>
            </a:extLst>
          </p:cNvPr>
          <p:cNvSpPr>
            <a:spLocks noGrp="1"/>
          </p:cNvSpPr>
          <p:nvPr>
            <p:ph type="title"/>
          </p:nvPr>
        </p:nvSpPr>
        <p:spPr/>
        <p:txBody>
          <a:bodyPr/>
          <a:lstStyle/>
          <a:p>
            <a:r>
              <a:rPr lang="en-US" dirty="0"/>
              <a:t>Computational models of the neuron</a:t>
            </a:r>
          </a:p>
        </p:txBody>
      </p:sp>
    </p:spTree>
    <p:extLst>
      <p:ext uri="{BB962C8B-B14F-4D97-AF65-F5344CB8AC3E}">
        <p14:creationId xmlns:p14="http://schemas.microsoft.com/office/powerpoint/2010/main" val="2681790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A8217A-1EC0-204C-B83F-A73ED6CAE4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2776" y="915566"/>
            <a:ext cx="3742548" cy="3575050"/>
          </a:xfrm>
        </p:spPr>
      </p:pic>
      <p:sp>
        <p:nvSpPr>
          <p:cNvPr id="3" name="Title 2">
            <a:extLst>
              <a:ext uri="{FF2B5EF4-FFF2-40B4-BE49-F238E27FC236}">
                <a16:creationId xmlns:a16="http://schemas.microsoft.com/office/drawing/2014/main" id="{37374B02-C9F2-F548-8F76-FD6946A4334B}"/>
              </a:ext>
            </a:extLst>
          </p:cNvPr>
          <p:cNvSpPr>
            <a:spLocks noGrp="1"/>
          </p:cNvSpPr>
          <p:nvPr>
            <p:ph type="title"/>
          </p:nvPr>
        </p:nvSpPr>
        <p:spPr/>
        <p:txBody>
          <a:bodyPr/>
          <a:lstStyle/>
          <a:p>
            <a:r>
              <a:rPr lang="en-US" dirty="0"/>
              <a:t>Computational models of the neuron</a:t>
            </a:r>
          </a:p>
        </p:txBody>
      </p:sp>
    </p:spTree>
    <p:extLst>
      <p:ext uri="{BB962C8B-B14F-4D97-AF65-F5344CB8AC3E}">
        <p14:creationId xmlns:p14="http://schemas.microsoft.com/office/powerpoint/2010/main" val="2539745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3B9DE8-0299-FE40-B308-9CBA7DBE0AE7}"/>
              </a:ext>
            </a:extLst>
          </p:cNvPr>
          <p:cNvSpPr>
            <a:spLocks noGrp="1"/>
          </p:cNvSpPr>
          <p:nvPr>
            <p:ph idx="1"/>
          </p:nvPr>
        </p:nvSpPr>
        <p:spPr/>
        <p:txBody>
          <a:bodyPr/>
          <a:lstStyle/>
          <a:p>
            <a:r>
              <a:rPr lang="en-US" dirty="0"/>
              <a:t>Physical neurons have an activation function with binary outputs - fire or don’t fire. However ANNs don’t need to be restricted to binary functions. Popular activation functions like the ones below avoid counterintuitive jumps and can model continuous values (e.g. a probability).</a:t>
            </a:r>
          </a:p>
        </p:txBody>
      </p:sp>
      <p:sp>
        <p:nvSpPr>
          <p:cNvPr id="3" name="Title 2">
            <a:extLst>
              <a:ext uri="{FF2B5EF4-FFF2-40B4-BE49-F238E27FC236}">
                <a16:creationId xmlns:a16="http://schemas.microsoft.com/office/drawing/2014/main" id="{9C0083C1-8C0B-E64C-8028-8B6B1BCEC4B3}"/>
              </a:ext>
            </a:extLst>
          </p:cNvPr>
          <p:cNvSpPr>
            <a:spLocks noGrp="1"/>
          </p:cNvSpPr>
          <p:nvPr>
            <p:ph type="title"/>
          </p:nvPr>
        </p:nvSpPr>
        <p:spPr/>
        <p:txBody>
          <a:bodyPr/>
          <a:lstStyle/>
          <a:p>
            <a:r>
              <a:rPr lang="en-US" dirty="0"/>
              <a:t>Computational models of the neuron</a:t>
            </a:r>
          </a:p>
        </p:txBody>
      </p:sp>
      <p:pic>
        <p:nvPicPr>
          <p:cNvPr id="4" name="Picture 3">
            <a:extLst>
              <a:ext uri="{FF2B5EF4-FFF2-40B4-BE49-F238E27FC236}">
                <a16:creationId xmlns:a16="http://schemas.microsoft.com/office/drawing/2014/main" id="{D0BCC272-3F83-034F-92C6-FD434B1A9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36" y="2383449"/>
            <a:ext cx="4968552" cy="2492557"/>
          </a:xfrm>
          <a:prstGeom prst="rect">
            <a:avLst/>
          </a:prstGeom>
        </p:spPr>
      </p:pic>
    </p:spTree>
    <p:extLst>
      <p:ext uri="{BB962C8B-B14F-4D97-AF65-F5344CB8AC3E}">
        <p14:creationId xmlns:p14="http://schemas.microsoft.com/office/powerpoint/2010/main" val="147694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A6AD0F-1EF3-F643-9147-9581B75CB4BD}"/>
              </a:ext>
            </a:extLst>
          </p:cNvPr>
          <p:cNvSpPr>
            <a:spLocks noGrp="1"/>
          </p:cNvSpPr>
          <p:nvPr>
            <p:ph idx="1"/>
          </p:nvPr>
        </p:nvSpPr>
        <p:spPr/>
        <p:txBody>
          <a:bodyPr/>
          <a:lstStyle/>
          <a:p>
            <a:r>
              <a:rPr lang="en-US" dirty="0"/>
              <a:t>The power of ANNs is illustrated by the </a:t>
            </a:r>
            <a:r>
              <a:rPr lang="en-US" b="1" dirty="0"/>
              <a:t>universal approximation theorem</a:t>
            </a:r>
            <a:r>
              <a:rPr lang="en-US" dirty="0"/>
              <a:t>, which states that ANNs using activation functions like those shown can model </a:t>
            </a:r>
            <a:r>
              <a:rPr lang="en-US" i="1" dirty="0"/>
              <a:t>any</a:t>
            </a:r>
            <a:r>
              <a:rPr lang="en-US" dirty="0"/>
              <a:t> continuous function, given some general requirements about the size and layout of the ANN.</a:t>
            </a:r>
          </a:p>
          <a:p>
            <a:r>
              <a:rPr lang="en-US" dirty="0"/>
              <a:t>We’ve now built up a basic computational model of neurons. While one neuron might not seem powerful, connecting many together in a clever manner can yield a highly effective learning model. </a:t>
            </a:r>
          </a:p>
        </p:txBody>
      </p:sp>
      <p:sp>
        <p:nvSpPr>
          <p:cNvPr id="3" name="Title 2">
            <a:extLst>
              <a:ext uri="{FF2B5EF4-FFF2-40B4-BE49-F238E27FC236}">
                <a16:creationId xmlns:a16="http://schemas.microsoft.com/office/drawing/2014/main" id="{BCD6D3F4-669C-FE4D-B09A-970B809F1C99}"/>
              </a:ext>
            </a:extLst>
          </p:cNvPr>
          <p:cNvSpPr>
            <a:spLocks noGrp="1"/>
          </p:cNvSpPr>
          <p:nvPr>
            <p:ph type="title"/>
          </p:nvPr>
        </p:nvSpPr>
        <p:spPr/>
        <p:txBody>
          <a:bodyPr/>
          <a:lstStyle/>
          <a:p>
            <a:r>
              <a:rPr lang="en-US" dirty="0"/>
              <a:t>Computational models of the neuron</a:t>
            </a:r>
          </a:p>
        </p:txBody>
      </p:sp>
    </p:spTree>
    <p:extLst>
      <p:ext uri="{BB962C8B-B14F-4D97-AF65-F5344CB8AC3E}">
        <p14:creationId xmlns:p14="http://schemas.microsoft.com/office/powerpoint/2010/main" val="187956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E172C9-E288-7C48-8199-EFF224DE7BC7}"/>
              </a:ext>
            </a:extLst>
          </p:cNvPr>
          <p:cNvSpPr>
            <a:spLocks noGrp="1"/>
          </p:cNvSpPr>
          <p:nvPr>
            <p:ph idx="1"/>
          </p:nvPr>
        </p:nvSpPr>
        <p:spPr/>
        <p:txBody>
          <a:bodyPr>
            <a:normAutofit/>
          </a:bodyPr>
          <a:lstStyle/>
          <a:p>
            <a:pPr>
              <a:lnSpc>
                <a:spcPct val="110000"/>
              </a:lnSpc>
            </a:pPr>
            <a:r>
              <a:rPr lang="en-US" altLang="en-US" dirty="0"/>
              <a:t>A subfield of Machine Learning (ML).</a:t>
            </a:r>
          </a:p>
          <a:p>
            <a:pPr>
              <a:lnSpc>
                <a:spcPct val="110000"/>
              </a:lnSpc>
            </a:pPr>
            <a:r>
              <a:rPr lang="en-US" altLang="en-US" dirty="0" err="1"/>
              <a:t>Recognised</a:t>
            </a:r>
            <a:r>
              <a:rPr lang="en-US" altLang="en-US" dirty="0"/>
              <a:t> for its ability to solve complex tasks, like image or language understanding.</a:t>
            </a:r>
          </a:p>
          <a:p>
            <a:pPr>
              <a:lnSpc>
                <a:spcPct val="110000"/>
              </a:lnSpc>
            </a:pPr>
            <a:r>
              <a:rPr lang="en-US" altLang="en-US" dirty="0"/>
              <a:t>Found in our everyday lives, e.g. in voice recognition, computer vision, recommender systems, reinforcement learning and many more.</a:t>
            </a:r>
          </a:p>
          <a:p>
            <a:pPr>
              <a:lnSpc>
                <a:spcPct val="110000"/>
              </a:lnSpc>
            </a:pPr>
            <a:r>
              <a:rPr lang="en-US" altLang="en-US" dirty="0"/>
              <a:t>A new take on learning representations from data which puts an emphasis on learning successive “layers” of increasingly meaningful representations. </a:t>
            </a:r>
          </a:p>
          <a:p>
            <a:endParaRPr lang="en-US" dirty="0"/>
          </a:p>
        </p:txBody>
      </p:sp>
      <p:sp>
        <p:nvSpPr>
          <p:cNvPr id="3" name="Title 2">
            <a:extLst>
              <a:ext uri="{FF2B5EF4-FFF2-40B4-BE49-F238E27FC236}">
                <a16:creationId xmlns:a16="http://schemas.microsoft.com/office/drawing/2014/main" id="{D50FDE9B-4FC8-F64E-8289-5DD9A64ED700}"/>
              </a:ext>
            </a:extLst>
          </p:cNvPr>
          <p:cNvSpPr>
            <a:spLocks noGrp="1"/>
          </p:cNvSpPr>
          <p:nvPr>
            <p:ph type="title"/>
          </p:nvPr>
        </p:nvSpPr>
        <p:spPr/>
        <p:txBody>
          <a:bodyPr/>
          <a:lstStyle/>
          <a:p>
            <a:r>
              <a:rPr lang="en-US" dirty="0"/>
              <a:t>What is Deep Learning?</a:t>
            </a:r>
          </a:p>
        </p:txBody>
      </p:sp>
    </p:spTree>
    <p:extLst>
      <p:ext uri="{BB962C8B-B14F-4D97-AF65-F5344CB8AC3E}">
        <p14:creationId xmlns:p14="http://schemas.microsoft.com/office/powerpoint/2010/main" val="2823467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72E30E-897D-FF4C-8A76-325EC9712F88}"/>
              </a:ext>
            </a:extLst>
          </p:cNvPr>
          <p:cNvSpPr>
            <a:spLocks noGrp="1"/>
          </p:cNvSpPr>
          <p:nvPr>
            <p:ph idx="1"/>
          </p:nvPr>
        </p:nvSpPr>
        <p:spPr/>
        <p:txBody>
          <a:bodyPr/>
          <a:lstStyle/>
          <a:p>
            <a:r>
              <a:rPr lang="en-US" altLang="en-US" dirty="0"/>
              <a:t>How we represent the world can make the complex appear simple both to us humans and to the machine learning models we build.</a:t>
            </a:r>
          </a:p>
          <a:p>
            <a:endParaRPr lang="en-US" dirty="0"/>
          </a:p>
        </p:txBody>
      </p:sp>
      <p:sp>
        <p:nvSpPr>
          <p:cNvPr id="3" name="Title 2">
            <a:extLst>
              <a:ext uri="{FF2B5EF4-FFF2-40B4-BE49-F238E27FC236}">
                <a16:creationId xmlns:a16="http://schemas.microsoft.com/office/drawing/2014/main" id="{0B6016B3-7EA7-464C-B716-8BBED0447CDC}"/>
              </a:ext>
            </a:extLst>
          </p:cNvPr>
          <p:cNvSpPr>
            <a:spLocks noGrp="1"/>
          </p:cNvSpPr>
          <p:nvPr>
            <p:ph type="title"/>
          </p:nvPr>
        </p:nvSpPr>
        <p:spPr/>
        <p:txBody>
          <a:bodyPr/>
          <a:lstStyle/>
          <a:p>
            <a:r>
              <a:rPr lang="en-US" dirty="0"/>
              <a:t>What is Deep Learning?</a:t>
            </a:r>
          </a:p>
        </p:txBody>
      </p:sp>
      <p:pic>
        <p:nvPicPr>
          <p:cNvPr id="4" name="Picture 3">
            <a:extLst>
              <a:ext uri="{FF2B5EF4-FFF2-40B4-BE49-F238E27FC236}">
                <a16:creationId xmlns:a16="http://schemas.microsoft.com/office/drawing/2014/main" id="{749A341E-7D65-8A49-A6CF-5B9A5DA04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24" y="1635646"/>
            <a:ext cx="3374107" cy="3374107"/>
          </a:xfrm>
          <a:prstGeom prst="rect">
            <a:avLst/>
          </a:prstGeom>
        </p:spPr>
      </p:pic>
    </p:spTree>
    <p:extLst>
      <p:ext uri="{BB962C8B-B14F-4D97-AF65-F5344CB8AC3E}">
        <p14:creationId xmlns:p14="http://schemas.microsoft.com/office/powerpoint/2010/main" val="355744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FCAB26-EC2F-AC4F-9302-66790CB92D33}"/>
              </a:ext>
            </a:extLst>
          </p:cNvPr>
          <p:cNvSpPr>
            <a:spLocks noGrp="1"/>
          </p:cNvSpPr>
          <p:nvPr>
            <p:ph idx="1"/>
          </p:nvPr>
        </p:nvSpPr>
        <p:spPr/>
        <p:txBody>
          <a:bodyPr/>
          <a:lstStyle/>
          <a:p>
            <a:r>
              <a:rPr lang="en-AU" dirty="0"/>
              <a:t>Deep learning allows computational models that are composed of multiple processing layers to learn representations of data with multiple levels of abstraction. ANNs are just such a model.</a:t>
            </a:r>
          </a:p>
          <a:p>
            <a:r>
              <a:rPr lang="en-US" dirty="0"/>
              <a:t>ANNs, a network of artificial neurons, consist of the following components:</a:t>
            </a:r>
          </a:p>
          <a:p>
            <a:pPr lvl="2"/>
            <a:r>
              <a:rPr lang="en-US" dirty="0"/>
              <a:t>An input layer</a:t>
            </a:r>
          </a:p>
          <a:p>
            <a:pPr lvl="2"/>
            <a:r>
              <a:rPr lang="en-US" dirty="0"/>
              <a:t>An arbitrary amount of hidden layers</a:t>
            </a:r>
          </a:p>
          <a:p>
            <a:pPr lvl="2"/>
            <a:r>
              <a:rPr lang="en-US" dirty="0"/>
              <a:t>An output layer</a:t>
            </a:r>
          </a:p>
          <a:p>
            <a:pPr lvl="2"/>
            <a:r>
              <a:rPr lang="en-US" dirty="0"/>
              <a:t>A set of weights and biases between each layer</a:t>
            </a:r>
          </a:p>
          <a:p>
            <a:pPr lvl="2"/>
            <a:r>
              <a:rPr lang="en-US" dirty="0"/>
              <a:t>A choice of activation function for each hidden layer</a:t>
            </a:r>
          </a:p>
          <a:p>
            <a:pPr lvl="2"/>
            <a:r>
              <a:rPr lang="en-US" dirty="0"/>
              <a:t>A loss function</a:t>
            </a:r>
          </a:p>
          <a:p>
            <a:endParaRPr lang="en-AU" dirty="0"/>
          </a:p>
          <a:p>
            <a:endParaRPr lang="en-US" dirty="0"/>
          </a:p>
        </p:txBody>
      </p:sp>
      <p:sp>
        <p:nvSpPr>
          <p:cNvPr id="3" name="Title 2">
            <a:extLst>
              <a:ext uri="{FF2B5EF4-FFF2-40B4-BE49-F238E27FC236}">
                <a16:creationId xmlns:a16="http://schemas.microsoft.com/office/drawing/2014/main" id="{FECDBD76-06C7-5348-AC4A-1BFF01938B39}"/>
              </a:ext>
            </a:extLst>
          </p:cNvPr>
          <p:cNvSpPr>
            <a:spLocks noGrp="1"/>
          </p:cNvSpPr>
          <p:nvPr>
            <p:ph type="title"/>
          </p:nvPr>
        </p:nvSpPr>
        <p:spPr/>
        <p:txBody>
          <a:bodyPr/>
          <a:lstStyle/>
          <a:p>
            <a:r>
              <a:rPr lang="en-US" dirty="0"/>
              <a:t>What is Deep Learning?</a:t>
            </a:r>
          </a:p>
        </p:txBody>
      </p:sp>
    </p:spTree>
    <p:extLst>
      <p:ext uri="{BB962C8B-B14F-4D97-AF65-F5344CB8AC3E}">
        <p14:creationId xmlns:p14="http://schemas.microsoft.com/office/powerpoint/2010/main" val="2976602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0CD4DF-3A47-4A48-9D26-98F6CAE9BF2B}"/>
              </a:ext>
            </a:extLst>
          </p:cNvPr>
          <p:cNvSpPr>
            <a:spLocks noGrp="1"/>
          </p:cNvSpPr>
          <p:nvPr>
            <p:ph type="title"/>
          </p:nvPr>
        </p:nvSpPr>
        <p:spPr/>
        <p:txBody>
          <a:bodyPr/>
          <a:lstStyle/>
          <a:p>
            <a:r>
              <a:rPr lang="en-US" dirty="0"/>
              <a:t>What is Deep Learning?</a:t>
            </a:r>
          </a:p>
        </p:txBody>
      </p:sp>
      <p:pic>
        <p:nvPicPr>
          <p:cNvPr id="4" name="Picture 3">
            <a:extLst>
              <a:ext uri="{FF2B5EF4-FFF2-40B4-BE49-F238E27FC236}">
                <a16:creationId xmlns:a16="http://schemas.microsoft.com/office/drawing/2014/main" id="{817F128A-5B03-774D-A3E3-F55747B49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27" y="1615334"/>
            <a:ext cx="6201345" cy="2318764"/>
          </a:xfrm>
          <a:prstGeom prst="rect">
            <a:avLst/>
          </a:prstGeom>
        </p:spPr>
      </p:pic>
    </p:spTree>
    <p:extLst>
      <p:ext uri="{BB962C8B-B14F-4D97-AF65-F5344CB8AC3E}">
        <p14:creationId xmlns:p14="http://schemas.microsoft.com/office/powerpoint/2010/main" val="2055459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FBEC8F-356F-F34E-82E5-48FD170A21D5}"/>
              </a:ext>
            </a:extLst>
          </p:cNvPr>
          <p:cNvSpPr>
            <a:spLocks noGrp="1"/>
          </p:cNvSpPr>
          <p:nvPr>
            <p:ph idx="1"/>
          </p:nvPr>
        </p:nvSpPr>
        <p:spPr/>
        <p:txBody>
          <a:bodyPr/>
          <a:lstStyle/>
          <a:p>
            <a:r>
              <a:rPr lang="en-US" dirty="0"/>
              <a:t>In order to train an ANN, the following steps are typical:</a:t>
            </a:r>
          </a:p>
          <a:p>
            <a:pPr lvl="2"/>
            <a:r>
              <a:rPr lang="en-US" dirty="0"/>
              <a:t>Calculating the predicted output, known as </a:t>
            </a:r>
            <a:r>
              <a:rPr lang="en-US" b="1" dirty="0"/>
              <a:t>feedforward.</a:t>
            </a:r>
          </a:p>
          <a:p>
            <a:pPr lvl="2"/>
            <a:r>
              <a:rPr lang="en-US" dirty="0"/>
              <a:t>Evaluating the </a:t>
            </a:r>
            <a:r>
              <a:rPr lang="en-US" b="1" dirty="0"/>
              <a:t>loss function.</a:t>
            </a:r>
            <a:endParaRPr lang="en-US" dirty="0"/>
          </a:p>
          <a:p>
            <a:pPr lvl="2"/>
            <a:r>
              <a:rPr lang="en-US" dirty="0"/>
              <a:t>Updating the weights and biases, known as </a:t>
            </a:r>
            <a:r>
              <a:rPr lang="en-US" b="1" dirty="0"/>
              <a:t>backpropagation.</a:t>
            </a:r>
            <a:endParaRPr lang="en-US" dirty="0"/>
          </a:p>
        </p:txBody>
      </p:sp>
      <p:sp>
        <p:nvSpPr>
          <p:cNvPr id="3" name="Title 2">
            <a:extLst>
              <a:ext uri="{FF2B5EF4-FFF2-40B4-BE49-F238E27FC236}">
                <a16:creationId xmlns:a16="http://schemas.microsoft.com/office/drawing/2014/main" id="{BC2E4768-1689-674D-8133-3D15D07F6CB7}"/>
              </a:ext>
            </a:extLst>
          </p:cNvPr>
          <p:cNvSpPr>
            <a:spLocks noGrp="1"/>
          </p:cNvSpPr>
          <p:nvPr>
            <p:ph type="title"/>
          </p:nvPr>
        </p:nvSpPr>
        <p:spPr/>
        <p:txBody>
          <a:bodyPr/>
          <a:lstStyle/>
          <a:p>
            <a:r>
              <a:rPr lang="en-US" dirty="0"/>
              <a:t>How do ANNs learn?</a:t>
            </a:r>
          </a:p>
        </p:txBody>
      </p:sp>
      <p:pic>
        <p:nvPicPr>
          <p:cNvPr id="4" name="Picture 3">
            <a:extLst>
              <a:ext uri="{FF2B5EF4-FFF2-40B4-BE49-F238E27FC236}">
                <a16:creationId xmlns:a16="http://schemas.microsoft.com/office/drawing/2014/main" id="{D2CB4FF3-1BBF-C44D-9175-6610C8D24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768" y="2139702"/>
            <a:ext cx="3888432" cy="2885945"/>
          </a:xfrm>
          <a:prstGeom prst="rect">
            <a:avLst/>
          </a:prstGeom>
        </p:spPr>
      </p:pic>
    </p:spTree>
    <p:extLst>
      <p:ext uri="{BB962C8B-B14F-4D97-AF65-F5344CB8AC3E}">
        <p14:creationId xmlns:p14="http://schemas.microsoft.com/office/powerpoint/2010/main" val="31792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DD9FB5-6F78-6C4D-B4EF-079E48A38FC4}"/>
              </a:ext>
            </a:extLst>
          </p:cNvPr>
          <p:cNvSpPr>
            <a:spLocks noGrp="1"/>
          </p:cNvSpPr>
          <p:nvPr>
            <p:ph idx="1"/>
          </p:nvPr>
        </p:nvSpPr>
        <p:spPr/>
        <p:txBody>
          <a:bodyPr/>
          <a:lstStyle/>
          <a:p>
            <a:r>
              <a:rPr lang="en-US" dirty="0"/>
              <a:t>A commonly used method for minimizing the loss function in ANNs is an iterative approach called </a:t>
            </a:r>
            <a:r>
              <a:rPr lang="en-US" b="1" dirty="0"/>
              <a:t>gradient descent</a:t>
            </a:r>
            <a:r>
              <a:rPr lang="en-US" dirty="0"/>
              <a:t>.</a:t>
            </a:r>
          </a:p>
        </p:txBody>
      </p:sp>
      <p:sp>
        <p:nvSpPr>
          <p:cNvPr id="3" name="Title 2">
            <a:extLst>
              <a:ext uri="{FF2B5EF4-FFF2-40B4-BE49-F238E27FC236}">
                <a16:creationId xmlns:a16="http://schemas.microsoft.com/office/drawing/2014/main" id="{45B72D80-D51B-7B43-9690-A25604F603C2}"/>
              </a:ext>
            </a:extLst>
          </p:cNvPr>
          <p:cNvSpPr>
            <a:spLocks noGrp="1"/>
          </p:cNvSpPr>
          <p:nvPr>
            <p:ph type="title"/>
          </p:nvPr>
        </p:nvSpPr>
        <p:spPr/>
        <p:txBody>
          <a:bodyPr/>
          <a:lstStyle/>
          <a:p>
            <a:r>
              <a:rPr lang="en-US" dirty="0"/>
              <a:t>How do ANNs learn?</a:t>
            </a:r>
          </a:p>
        </p:txBody>
      </p:sp>
      <p:pic>
        <p:nvPicPr>
          <p:cNvPr id="7" name="Picture 6">
            <a:extLst>
              <a:ext uri="{FF2B5EF4-FFF2-40B4-BE49-F238E27FC236}">
                <a16:creationId xmlns:a16="http://schemas.microsoft.com/office/drawing/2014/main" id="{580D09F2-BE3D-5945-8082-F27A34C77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408" y="1779662"/>
            <a:ext cx="5085184" cy="3157368"/>
          </a:xfrm>
          <a:prstGeom prst="rect">
            <a:avLst/>
          </a:prstGeom>
        </p:spPr>
      </p:pic>
    </p:spTree>
    <p:extLst>
      <p:ext uri="{BB962C8B-B14F-4D97-AF65-F5344CB8AC3E}">
        <p14:creationId xmlns:p14="http://schemas.microsoft.com/office/powerpoint/2010/main" val="1725938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A8B71D-2DD2-4749-A493-5BA62DCD9433}"/>
              </a:ext>
            </a:extLst>
          </p:cNvPr>
          <p:cNvSpPr>
            <a:spLocks noGrp="1"/>
          </p:cNvSpPr>
          <p:nvPr>
            <p:ph idx="1"/>
          </p:nvPr>
        </p:nvSpPr>
        <p:spPr/>
        <p:txBody>
          <a:bodyPr/>
          <a:lstStyle/>
          <a:p>
            <a:r>
              <a:rPr lang="en-US" dirty="0"/>
              <a:t>Motivation – My reasons for this workshop and how it came about.</a:t>
            </a:r>
          </a:p>
          <a:p>
            <a:r>
              <a:rPr lang="en-US" dirty="0"/>
              <a:t>Challenge – can we use machine learning to classify SDSS images to better than 90% accuracy?</a:t>
            </a:r>
          </a:p>
          <a:p>
            <a:r>
              <a:rPr lang="en-US" dirty="0"/>
              <a:t>Machine Learning  basics – Artificial Neural Networks and Deep Learning.</a:t>
            </a:r>
          </a:p>
          <a:p>
            <a:r>
              <a:rPr lang="en-US" dirty="0"/>
              <a:t>Hands-on – Using fast-</a:t>
            </a:r>
            <a:r>
              <a:rPr lang="en-US" dirty="0" err="1"/>
              <a:t>ai</a:t>
            </a:r>
            <a:r>
              <a:rPr lang="en-US" dirty="0"/>
              <a:t> and Google </a:t>
            </a:r>
            <a:r>
              <a:rPr lang="en-US" dirty="0" err="1"/>
              <a:t>Colab</a:t>
            </a:r>
            <a:r>
              <a:rPr lang="en-US" dirty="0"/>
              <a:t> to solve our challenge.</a:t>
            </a:r>
          </a:p>
          <a:p>
            <a:endParaRPr lang="en-US" dirty="0"/>
          </a:p>
          <a:p>
            <a:pPr marL="0" indent="0">
              <a:buNone/>
            </a:pPr>
            <a:r>
              <a:rPr lang="en-US" i="1" dirty="0"/>
              <a:t>Depending upon time:</a:t>
            </a:r>
          </a:p>
          <a:p>
            <a:r>
              <a:rPr lang="en-US" i="1" dirty="0"/>
              <a:t>Convolutional Neural Networks – An introduction.</a:t>
            </a:r>
          </a:p>
          <a:p>
            <a:r>
              <a:rPr lang="en-US" i="1" dirty="0"/>
              <a:t>Other challenges?</a:t>
            </a:r>
          </a:p>
          <a:p>
            <a:pPr marL="0" indent="0">
              <a:buNone/>
            </a:pPr>
            <a:endParaRPr lang="en-US" dirty="0"/>
          </a:p>
        </p:txBody>
      </p:sp>
      <p:sp>
        <p:nvSpPr>
          <p:cNvPr id="3" name="Title 2">
            <a:extLst>
              <a:ext uri="{FF2B5EF4-FFF2-40B4-BE49-F238E27FC236}">
                <a16:creationId xmlns:a16="http://schemas.microsoft.com/office/drawing/2014/main" id="{77D295CC-A807-FB42-9AC8-F94B5662921D}"/>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581366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20B8-762B-5A40-9BE8-D30E602787E3}"/>
              </a:ext>
            </a:extLst>
          </p:cNvPr>
          <p:cNvSpPr>
            <a:spLocks noGrp="1"/>
          </p:cNvSpPr>
          <p:nvPr>
            <p:ph type="title"/>
          </p:nvPr>
        </p:nvSpPr>
        <p:spPr/>
        <p:txBody>
          <a:bodyPr/>
          <a:lstStyle/>
          <a:p>
            <a:r>
              <a:rPr lang="en-US" dirty="0"/>
              <a:t>Learning problems for neural networks</a:t>
            </a:r>
          </a:p>
        </p:txBody>
      </p:sp>
      <p:sp>
        <p:nvSpPr>
          <p:cNvPr id="3" name="Content Placeholder 2">
            <a:extLst>
              <a:ext uri="{FF2B5EF4-FFF2-40B4-BE49-F238E27FC236}">
                <a16:creationId xmlns:a16="http://schemas.microsoft.com/office/drawing/2014/main" id="{84FA903F-8425-AD46-8033-0D30EB69034F}"/>
              </a:ext>
            </a:extLst>
          </p:cNvPr>
          <p:cNvSpPr>
            <a:spLocks noGrp="1"/>
          </p:cNvSpPr>
          <p:nvPr>
            <p:ph idx="1"/>
          </p:nvPr>
        </p:nvSpPr>
        <p:spPr/>
        <p:txBody>
          <a:bodyPr>
            <a:normAutofit fontScale="92500"/>
          </a:bodyPr>
          <a:lstStyle/>
          <a:p>
            <a:r>
              <a:rPr lang="en-US" dirty="0"/>
              <a:t>A supervised learning algorithm attempts to model a function to relate inputs to outputs. It uses known examples to learn this relationship. For e.g. we might want a model to distinguish whether an image is of a dog or a cat. </a:t>
            </a:r>
          </a:p>
          <a:p>
            <a:r>
              <a:rPr lang="en-US" dirty="0"/>
              <a:t>After using images as examples to </a:t>
            </a:r>
            <a:r>
              <a:rPr lang="en-US" b="1" dirty="0"/>
              <a:t>train</a:t>
            </a:r>
            <a:r>
              <a:rPr lang="en-US" dirty="0"/>
              <a:t> (or teach) the model, you’ll want to use images to </a:t>
            </a:r>
            <a:r>
              <a:rPr lang="en-US" b="1" dirty="0"/>
              <a:t>test</a:t>
            </a:r>
            <a:r>
              <a:rPr lang="en-US" dirty="0"/>
              <a:t> the model; that is, to determine if the model is actually successful at identifying if the image is of a dog or a cat.</a:t>
            </a:r>
          </a:p>
          <a:p>
            <a:r>
              <a:rPr lang="en-US" dirty="0"/>
              <a:t>A trained model should be able to predict an output given a new input which it has never seen before. This is known as </a:t>
            </a:r>
            <a:r>
              <a:rPr lang="en-US" b="1" dirty="0"/>
              <a:t>generalization</a:t>
            </a:r>
            <a:r>
              <a:rPr lang="en-US" dirty="0"/>
              <a:t>.</a:t>
            </a:r>
          </a:p>
          <a:p>
            <a:r>
              <a:rPr lang="en-US" dirty="0"/>
              <a:t>We need to evaluate how well a model and learning algorithm generalizes the observed data to the unobserved data. One simple way to do this is to split the input data into two sets, one set to train the model on and another to evaluate how well it generalizes. The second set is known as the test data.</a:t>
            </a:r>
          </a:p>
        </p:txBody>
      </p:sp>
    </p:spTree>
    <p:extLst>
      <p:ext uri="{BB962C8B-B14F-4D97-AF65-F5344CB8AC3E}">
        <p14:creationId xmlns:p14="http://schemas.microsoft.com/office/powerpoint/2010/main" val="126136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3E1C-7455-EB4E-92A7-BC42B678475C}"/>
              </a:ext>
            </a:extLst>
          </p:cNvPr>
          <p:cNvSpPr>
            <a:spLocks noGrp="1"/>
          </p:cNvSpPr>
          <p:nvPr>
            <p:ph type="title"/>
          </p:nvPr>
        </p:nvSpPr>
        <p:spPr/>
        <p:txBody>
          <a:bodyPr/>
          <a:lstStyle/>
          <a:p>
            <a:r>
              <a:rPr lang="en-US" dirty="0"/>
              <a:t>Learning problems for neural networks</a:t>
            </a:r>
          </a:p>
        </p:txBody>
      </p:sp>
      <p:sp>
        <p:nvSpPr>
          <p:cNvPr id="3" name="Content Placeholder 2">
            <a:extLst>
              <a:ext uri="{FF2B5EF4-FFF2-40B4-BE49-F238E27FC236}">
                <a16:creationId xmlns:a16="http://schemas.microsoft.com/office/drawing/2014/main" id="{49785F64-3A57-2145-8D5B-FC14161DE3F8}"/>
              </a:ext>
            </a:extLst>
          </p:cNvPr>
          <p:cNvSpPr>
            <a:spLocks noGrp="1"/>
          </p:cNvSpPr>
          <p:nvPr>
            <p:ph idx="1"/>
          </p:nvPr>
        </p:nvSpPr>
        <p:spPr>
          <a:xfrm>
            <a:off x="188641" y="987574"/>
            <a:ext cx="3502411" cy="3574285"/>
          </a:xfrm>
        </p:spPr>
        <p:txBody>
          <a:bodyPr/>
          <a:lstStyle/>
          <a:p>
            <a:r>
              <a:rPr lang="en-US" dirty="0"/>
              <a:t>For any observed data, there are an infinite number of functions that pass through all input-output pairs. The “best” function is </a:t>
            </a:r>
            <a:r>
              <a:rPr lang="en-US" i="1" dirty="0"/>
              <a:t>not</a:t>
            </a:r>
            <a:r>
              <a:rPr lang="en-US" dirty="0"/>
              <a:t> necessarily one which fits all of the observed data, but instead is one that generalizes well.</a:t>
            </a:r>
          </a:p>
          <a:p>
            <a:r>
              <a:rPr lang="en-US" dirty="0"/>
              <a:t>You are training a height-prediction model using observed inputs of children’s ages and outputs of their heights, shown as points in the graph above. Which of the three functions drawn is likely to be the best model?</a:t>
            </a:r>
          </a:p>
        </p:txBody>
      </p:sp>
      <p:pic>
        <p:nvPicPr>
          <p:cNvPr id="5" name="Picture 4">
            <a:extLst>
              <a:ext uri="{FF2B5EF4-FFF2-40B4-BE49-F238E27FC236}">
                <a16:creationId xmlns:a16="http://schemas.microsoft.com/office/drawing/2014/main" id="{763F4A93-2723-D340-81F6-2F7462589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2958" y="1626989"/>
            <a:ext cx="2991189" cy="2295453"/>
          </a:xfrm>
          <a:prstGeom prst="rect">
            <a:avLst/>
          </a:prstGeom>
        </p:spPr>
      </p:pic>
    </p:spTree>
    <p:extLst>
      <p:ext uri="{BB962C8B-B14F-4D97-AF65-F5344CB8AC3E}">
        <p14:creationId xmlns:p14="http://schemas.microsoft.com/office/powerpoint/2010/main" val="2049433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E9D7AF-0707-7644-AC4E-892FA10A0478}"/>
              </a:ext>
            </a:extLst>
          </p:cNvPr>
          <p:cNvSpPr>
            <a:spLocks noGrp="1"/>
          </p:cNvSpPr>
          <p:nvPr>
            <p:ph idx="1"/>
          </p:nvPr>
        </p:nvSpPr>
        <p:spPr/>
        <p:txBody>
          <a:bodyPr/>
          <a:lstStyle/>
          <a:p>
            <a:r>
              <a:rPr lang="en-US" dirty="0"/>
              <a:t>Typically, a simple function is more likely to avoid </a:t>
            </a:r>
            <a:r>
              <a:rPr lang="en-US" b="1" dirty="0"/>
              <a:t>overfitting</a:t>
            </a:r>
            <a:r>
              <a:rPr lang="en-US" dirty="0"/>
              <a:t> (making a model needlessly complex) and therefore better generalize.</a:t>
            </a:r>
          </a:p>
        </p:txBody>
      </p:sp>
      <p:sp>
        <p:nvSpPr>
          <p:cNvPr id="3" name="Title 2">
            <a:extLst>
              <a:ext uri="{FF2B5EF4-FFF2-40B4-BE49-F238E27FC236}">
                <a16:creationId xmlns:a16="http://schemas.microsoft.com/office/drawing/2014/main" id="{39BD5DB3-499E-2C4E-9099-DF7934EAB874}"/>
              </a:ext>
            </a:extLst>
          </p:cNvPr>
          <p:cNvSpPr>
            <a:spLocks noGrp="1"/>
          </p:cNvSpPr>
          <p:nvPr>
            <p:ph type="title"/>
          </p:nvPr>
        </p:nvSpPr>
        <p:spPr/>
        <p:txBody>
          <a:bodyPr/>
          <a:lstStyle/>
          <a:p>
            <a:r>
              <a:rPr lang="en-US" dirty="0"/>
              <a:t>Learning problems for neural networks</a:t>
            </a:r>
          </a:p>
        </p:txBody>
      </p:sp>
      <p:pic>
        <p:nvPicPr>
          <p:cNvPr id="5" name="Picture 4">
            <a:extLst>
              <a:ext uri="{FF2B5EF4-FFF2-40B4-BE49-F238E27FC236}">
                <a16:creationId xmlns:a16="http://schemas.microsoft.com/office/drawing/2014/main" id="{6AC10419-1A2B-2A4B-A693-1F5EAE28D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64" y="2211710"/>
            <a:ext cx="5947512" cy="2232248"/>
          </a:xfrm>
          <a:prstGeom prst="rect">
            <a:avLst/>
          </a:prstGeom>
        </p:spPr>
      </p:pic>
    </p:spTree>
    <p:extLst>
      <p:ext uri="{BB962C8B-B14F-4D97-AF65-F5344CB8AC3E}">
        <p14:creationId xmlns:p14="http://schemas.microsoft.com/office/powerpoint/2010/main" val="3736220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064DF0-45B9-CB40-9F88-E90DBB9154B0}"/>
              </a:ext>
            </a:extLst>
          </p:cNvPr>
          <p:cNvSpPr>
            <a:spLocks noGrp="1"/>
          </p:cNvSpPr>
          <p:nvPr>
            <p:ph idx="1"/>
          </p:nvPr>
        </p:nvSpPr>
        <p:spPr/>
        <p:txBody>
          <a:bodyPr/>
          <a:lstStyle/>
          <a:p>
            <a:r>
              <a:rPr lang="en-US" dirty="0"/>
              <a:t>In distinguishing between cats and dogs, we wanted to classify an image into discrete categories with no numerical relationship; i.e. we cannot say </a:t>
            </a:r>
            <a:r>
              <a:rPr lang="en-US" i="1" dirty="0"/>
              <a:t>dog </a:t>
            </a:r>
            <a:r>
              <a:rPr lang="en-US" dirty="0"/>
              <a:t>is 2 times </a:t>
            </a:r>
            <a:r>
              <a:rPr lang="en-US" i="1" dirty="0"/>
              <a:t>cat</a:t>
            </a:r>
            <a:r>
              <a:rPr lang="en-US" dirty="0"/>
              <a:t>. This is called a </a:t>
            </a:r>
            <a:r>
              <a:rPr lang="en-US" b="1" dirty="0"/>
              <a:t>classification</a:t>
            </a:r>
            <a:r>
              <a:rPr lang="en-US" dirty="0"/>
              <a:t> problem.</a:t>
            </a:r>
          </a:p>
          <a:p>
            <a:r>
              <a:rPr lang="en-US" dirty="0"/>
              <a:t>In the previous question, we found a function to relate an input to a numerical output (height). These outputs have a clear numerical relationship; e.g. the output of 6 feet is twice the output of 3 feet. This type of problem is known as a </a:t>
            </a:r>
            <a:r>
              <a:rPr lang="en-US" b="1" dirty="0"/>
              <a:t>regression</a:t>
            </a:r>
            <a:r>
              <a:rPr lang="en-US" dirty="0"/>
              <a:t> problem. </a:t>
            </a:r>
          </a:p>
          <a:p>
            <a:r>
              <a:rPr lang="en-US" dirty="0"/>
              <a:t>Artificial neural networks (ANNs) are flexible enough to be used in both classification and regression problems.</a:t>
            </a:r>
          </a:p>
        </p:txBody>
      </p:sp>
      <p:sp>
        <p:nvSpPr>
          <p:cNvPr id="3" name="Title 2">
            <a:extLst>
              <a:ext uri="{FF2B5EF4-FFF2-40B4-BE49-F238E27FC236}">
                <a16:creationId xmlns:a16="http://schemas.microsoft.com/office/drawing/2014/main" id="{8BFEF902-7DD5-E840-B5AE-A5AF989BD7BF}"/>
              </a:ext>
            </a:extLst>
          </p:cNvPr>
          <p:cNvSpPr>
            <a:spLocks noGrp="1"/>
          </p:cNvSpPr>
          <p:nvPr>
            <p:ph type="title"/>
          </p:nvPr>
        </p:nvSpPr>
        <p:spPr/>
        <p:txBody>
          <a:bodyPr/>
          <a:lstStyle/>
          <a:p>
            <a:r>
              <a:rPr lang="en-US" dirty="0"/>
              <a:t>Learning problems for neural networks</a:t>
            </a:r>
          </a:p>
        </p:txBody>
      </p:sp>
    </p:spTree>
    <p:extLst>
      <p:ext uri="{BB962C8B-B14F-4D97-AF65-F5344CB8AC3E}">
        <p14:creationId xmlns:p14="http://schemas.microsoft.com/office/powerpoint/2010/main" val="2935740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5DF562-D89B-334B-A1FC-990A95F4E342}"/>
              </a:ext>
            </a:extLst>
          </p:cNvPr>
          <p:cNvSpPr>
            <a:spLocks noGrp="1"/>
          </p:cNvSpPr>
          <p:nvPr>
            <p:ph idx="1"/>
          </p:nvPr>
        </p:nvSpPr>
        <p:spPr/>
        <p:txBody>
          <a:bodyPr/>
          <a:lstStyle/>
          <a:p>
            <a:r>
              <a:rPr lang="en-US" dirty="0"/>
              <a:t>Many of the basic applications of ANNs involve supervised learning. However, there is another type of learning: </a:t>
            </a:r>
            <a:r>
              <a:rPr lang="en-US" b="1" dirty="0"/>
              <a:t>unsupervised learning</a:t>
            </a:r>
            <a:r>
              <a:rPr lang="en-US" dirty="0"/>
              <a:t>.</a:t>
            </a:r>
          </a:p>
          <a:p>
            <a:r>
              <a:rPr lang="en-US" dirty="0"/>
              <a:t>Unsupervised learning attempts to determine relationships between inputs without using any example outputs. </a:t>
            </a:r>
          </a:p>
          <a:p>
            <a:r>
              <a:rPr lang="en-US" dirty="0"/>
              <a:t>We now have a big-picture sense of what learning problems are all about. There are two main types of learning: unsupervised and supervised, and problems within supervised learning can be categorized as classification or regression problems. We will be focusing on ANNs, a computational model that performs well in a wide variety of learning problems such as the ones discussed.</a:t>
            </a:r>
          </a:p>
          <a:p>
            <a:r>
              <a:rPr lang="en-US" dirty="0"/>
              <a:t>Next we’ll explore the basics of how the human brain works and how these ideas inspire the mechanisms within ANNs.</a:t>
            </a:r>
          </a:p>
        </p:txBody>
      </p:sp>
      <p:sp>
        <p:nvSpPr>
          <p:cNvPr id="3" name="Title 2">
            <a:extLst>
              <a:ext uri="{FF2B5EF4-FFF2-40B4-BE49-F238E27FC236}">
                <a16:creationId xmlns:a16="http://schemas.microsoft.com/office/drawing/2014/main" id="{3059C9EC-E34D-2E44-A9CD-5C7D0B94180F}"/>
              </a:ext>
            </a:extLst>
          </p:cNvPr>
          <p:cNvSpPr>
            <a:spLocks noGrp="1"/>
          </p:cNvSpPr>
          <p:nvPr>
            <p:ph type="title"/>
          </p:nvPr>
        </p:nvSpPr>
        <p:spPr/>
        <p:txBody>
          <a:bodyPr/>
          <a:lstStyle/>
          <a:p>
            <a:r>
              <a:rPr lang="en-US" dirty="0"/>
              <a:t>Learning problems for neural networks</a:t>
            </a:r>
          </a:p>
        </p:txBody>
      </p:sp>
    </p:spTree>
    <p:extLst>
      <p:ext uri="{BB962C8B-B14F-4D97-AF65-F5344CB8AC3E}">
        <p14:creationId xmlns:p14="http://schemas.microsoft.com/office/powerpoint/2010/main" val="3421585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CD43C0-3CF1-874A-B31A-E9285535FCBD}"/>
              </a:ext>
            </a:extLst>
          </p:cNvPr>
          <p:cNvSpPr>
            <a:spLocks noGrp="1"/>
          </p:cNvSpPr>
          <p:nvPr>
            <p:ph type="title"/>
          </p:nvPr>
        </p:nvSpPr>
        <p:spPr/>
        <p:txBody>
          <a:bodyPr/>
          <a:lstStyle/>
          <a:p>
            <a:r>
              <a:rPr lang="en-US" dirty="0"/>
              <a:t>Computationally modelling the brain</a:t>
            </a:r>
          </a:p>
        </p:txBody>
      </p:sp>
      <p:pic>
        <p:nvPicPr>
          <p:cNvPr id="7" name="Content Placeholder 6">
            <a:extLst>
              <a:ext uri="{FF2B5EF4-FFF2-40B4-BE49-F238E27FC236}">
                <a16:creationId xmlns:a16="http://schemas.microsoft.com/office/drawing/2014/main" id="{808DA5D9-BC91-E24D-AEB4-9D1E7D5CBF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840" y="3296740"/>
            <a:ext cx="2920468" cy="1535118"/>
          </a:xfrm>
        </p:spPr>
      </p:pic>
      <p:sp>
        <p:nvSpPr>
          <p:cNvPr id="9" name="TextBox 8">
            <a:extLst>
              <a:ext uri="{FF2B5EF4-FFF2-40B4-BE49-F238E27FC236}">
                <a16:creationId xmlns:a16="http://schemas.microsoft.com/office/drawing/2014/main" id="{148AAB26-CB4A-5147-8971-CE239B3AB243}"/>
              </a:ext>
            </a:extLst>
          </p:cNvPr>
          <p:cNvSpPr txBox="1"/>
          <p:nvPr/>
        </p:nvSpPr>
        <p:spPr>
          <a:xfrm>
            <a:off x="188640" y="1059582"/>
            <a:ext cx="626469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Neurons are the simplest units of computation in the human brain, and their interactions facilitate learning.</a:t>
            </a:r>
          </a:p>
          <a:p>
            <a:pPr marL="285750" indent="-285750">
              <a:buFont typeface="Arial" panose="020B0604020202020204" pitchFamily="34" charset="0"/>
              <a:buChar char="•"/>
            </a:pPr>
            <a:r>
              <a:rPr lang="en-US" dirty="0"/>
              <a:t>Neurons each compute a simple function. While the actual dynamics of a neuron’s computation are complex, a simplified view of them is that they </a:t>
            </a:r>
            <a:r>
              <a:rPr lang="en-US" b="1" dirty="0"/>
              <a:t>integrate</a:t>
            </a:r>
            <a:r>
              <a:rPr lang="en-US" dirty="0"/>
              <a:t> and </a:t>
            </a:r>
            <a:r>
              <a:rPr lang="en-US" b="1" dirty="0"/>
              <a:t>fire</a:t>
            </a:r>
            <a:r>
              <a:rPr lang="en-US" dirty="0"/>
              <a:t>.</a:t>
            </a:r>
          </a:p>
          <a:p>
            <a:pPr marL="285750" indent="-285750">
              <a:buFont typeface="Arial" panose="020B0604020202020204" pitchFamily="34" charset="0"/>
              <a:buChar char="•"/>
            </a:pPr>
            <a:r>
              <a:rPr lang="en-US" dirty="0"/>
              <a:t>i.e. a neuron performs a computation with its inputs, and then fires if that computation passes a certain threshold.</a:t>
            </a:r>
          </a:p>
        </p:txBody>
      </p:sp>
    </p:spTree>
    <p:extLst>
      <p:ext uri="{BB962C8B-B14F-4D97-AF65-F5344CB8AC3E}">
        <p14:creationId xmlns:p14="http://schemas.microsoft.com/office/powerpoint/2010/main" val="747119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E49602-016E-3849-804B-E6EC11280509}"/>
                  </a:ext>
                </a:extLst>
              </p:cNvPr>
              <p:cNvSpPr>
                <a:spLocks noGrp="1"/>
              </p:cNvSpPr>
              <p:nvPr>
                <p:ph idx="1"/>
              </p:nvPr>
            </p:nvSpPr>
            <p:spPr/>
            <p:txBody>
              <a:bodyPr>
                <a:normAutofit lnSpcReduction="10000"/>
              </a:bodyPr>
              <a:lstStyle/>
              <a:p>
                <a:r>
                  <a:rPr lang="en-US" dirty="0"/>
                  <a:t>The basic idea of the neuron model in ANNs is that the inputs to a neuron are combined (as a weighted sum) into a single value </a:t>
                </a:r>
                <a14:m>
                  <m:oMath xmlns:m="http://schemas.openxmlformats.org/officeDocument/2006/math">
                    <m:r>
                      <a:rPr lang="en-AU" b="0" i="1" smtClean="0">
                        <a:latin typeface="Cambria Math" panose="02040503050406030204" pitchFamily="18" charset="0"/>
                      </a:rPr>
                      <m:t>𝑣</m:t>
                    </m:r>
                    <m:r>
                      <a:rPr lang="en-AU" b="0" i="1" smtClean="0">
                        <a:latin typeface="Cambria Math" panose="02040503050406030204" pitchFamily="18" charset="0"/>
                      </a:rPr>
                      <m:t>.</m:t>
                    </m:r>
                  </m:oMath>
                </a14:m>
                <a:r>
                  <a:rPr lang="en-US" dirty="0"/>
                  <a:t> Then, an activation function, </a:t>
                </a:r>
                <a14:m>
                  <m:oMath xmlns:m="http://schemas.openxmlformats.org/officeDocument/2006/math">
                    <m:r>
                      <a:rPr lang="en-AU" b="0" i="1" smtClean="0">
                        <a:latin typeface="Cambria Math" panose="02040503050406030204" pitchFamily="18" charset="0"/>
                      </a:rPr>
                      <m:t>𝐻</m:t>
                    </m:r>
                    <m:r>
                      <a:rPr lang="en-AU" b="0" i="1" smtClean="0">
                        <a:latin typeface="Cambria Math" panose="02040503050406030204" pitchFamily="18" charset="0"/>
                      </a:rPr>
                      <m:t>(</m:t>
                    </m:r>
                    <m:r>
                      <a:rPr lang="en-AU" b="0" i="1" smtClean="0">
                        <a:latin typeface="Cambria Math" panose="02040503050406030204" pitchFamily="18" charset="0"/>
                      </a:rPr>
                      <m:t>𝑣</m:t>
                    </m:r>
                    <m:r>
                      <a:rPr lang="en-AU" b="0" i="1" smtClean="0">
                        <a:latin typeface="Cambria Math" panose="02040503050406030204" pitchFamily="18" charset="0"/>
                      </a:rPr>
                      <m:t>)</m:t>
                    </m:r>
                  </m:oMath>
                </a14:m>
                <a:r>
                  <a:rPr lang="en-US" dirty="0"/>
                  <a:t>, is applied to determine whether or not the neuron fires.</a:t>
                </a:r>
              </a:p>
              <a:p>
                <a:r>
                  <a:rPr lang="en-US" dirty="0"/>
                  <a:t>Connections between neurons are used to pass information from the outputs of some neurons to the inputs of other neurons. Not every neuron is connected to every other neuron, and certain neurons have stronger connections to some than others.</a:t>
                </a:r>
              </a:p>
              <a:p>
                <a:r>
                  <a:rPr lang="en-US" dirty="0"/>
                  <a:t>By adjusting which connections exist and how strong they are, the human brain is able to learn a huge variety of complex functions. Thus a computational model influenced by the human brain should include simple computational units which are connected to one another. If the model can learn to adjust the strengths of those connections appropriately, it may be able to approach the power of the human brain.</a:t>
                </a:r>
              </a:p>
            </p:txBody>
          </p:sp>
        </mc:Choice>
        <mc:Fallback xmlns="">
          <p:sp>
            <p:nvSpPr>
              <p:cNvPr id="2" name="Content Placeholder 1">
                <a:extLst>
                  <a:ext uri="{FF2B5EF4-FFF2-40B4-BE49-F238E27FC236}">
                    <a16:creationId xmlns:a16="http://schemas.microsoft.com/office/drawing/2014/main" id="{9CE49602-016E-3849-804B-E6EC11280509}"/>
                  </a:ext>
                </a:extLst>
              </p:cNvPr>
              <p:cNvSpPr>
                <a:spLocks noGrp="1" noRot="1" noChangeAspect="1" noMove="1" noResize="1" noEditPoints="1" noAdjustHandles="1" noChangeArrowheads="1" noChangeShapeType="1" noTextEdit="1"/>
              </p:cNvSpPr>
              <p:nvPr>
                <p:ph idx="1"/>
              </p:nvPr>
            </p:nvSpPr>
            <p:spPr>
              <a:blipFill>
                <a:blip r:embed="rId2"/>
                <a:stretch>
                  <a:fillRect l="-1957" t="-3191" r="-293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A1FB238A-A4A6-1D40-BE3E-F3297B25BF29}"/>
              </a:ext>
            </a:extLst>
          </p:cNvPr>
          <p:cNvSpPr>
            <a:spLocks noGrp="1"/>
          </p:cNvSpPr>
          <p:nvPr>
            <p:ph type="title"/>
          </p:nvPr>
        </p:nvSpPr>
        <p:spPr/>
        <p:txBody>
          <a:bodyPr/>
          <a:lstStyle/>
          <a:p>
            <a:r>
              <a:rPr lang="en-US" dirty="0"/>
              <a:t>Computationally modelling the brain</a:t>
            </a:r>
          </a:p>
        </p:txBody>
      </p:sp>
    </p:spTree>
    <p:extLst>
      <p:ext uri="{BB962C8B-B14F-4D97-AF65-F5344CB8AC3E}">
        <p14:creationId xmlns:p14="http://schemas.microsoft.com/office/powerpoint/2010/main" val="1363713453"/>
      </p:ext>
    </p:extLst>
  </p:cSld>
  <p:clrMapOvr>
    <a:masterClrMapping/>
  </p:clrMapOvr>
</p:sld>
</file>

<file path=ppt/theme/theme1.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Standard.potx" id="{D4CAED81-73D1-481E-B474-91DEAD7CFC71}" vid="{01F72AD7-09E7-45FD-B7BB-695252A6B6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CSIRO vertical</Template>
  <TotalTime>15577</TotalTime>
  <Words>1607</Words>
  <Application>Microsoft Macintosh PowerPoint</Application>
  <PresentationFormat>Custom</PresentationFormat>
  <Paragraphs>85</Paragraphs>
  <Slides>19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Cambria Math</vt:lpstr>
      <vt:lpstr>CSIRO horizontal</vt:lpstr>
      <vt:lpstr>Cosmic Machines</vt:lpstr>
      <vt:lpstr>Introduction</vt:lpstr>
      <vt:lpstr>Learning problems for neural networks</vt:lpstr>
      <vt:lpstr>Learning problems for neural networks</vt:lpstr>
      <vt:lpstr>Learning problems for neural networks</vt:lpstr>
      <vt:lpstr>Learning problems for neural networks</vt:lpstr>
      <vt:lpstr>Learning problems for neural networks</vt:lpstr>
      <vt:lpstr>Computationally modelling the brain</vt:lpstr>
      <vt:lpstr>Computationally modelling the brain</vt:lpstr>
      <vt:lpstr>Computational models of the neuron</vt:lpstr>
      <vt:lpstr>Computational models of the neuron</vt:lpstr>
      <vt:lpstr>Computational models of the neuron</vt:lpstr>
      <vt:lpstr>Computational models of the neuron</vt:lpstr>
      <vt:lpstr>What is Deep Learning?</vt:lpstr>
      <vt:lpstr>What is Deep Learning?</vt:lpstr>
      <vt:lpstr>What is Deep Learning?</vt:lpstr>
      <vt:lpstr>What is Deep Learning?</vt:lpstr>
      <vt:lpstr>How do ANNs learn?</vt:lpstr>
      <vt:lpstr>How do ANNs learn?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Campbell, Lachlan (Pawsey, Kensington WA)</dc:creator>
  <cp:lastModifiedBy>Campbell, Lachlan (Pawsey, Kensington WA)</cp:lastModifiedBy>
  <cp:revision>46</cp:revision>
  <dcterms:created xsi:type="dcterms:W3CDTF">2019-08-08T06:23:04Z</dcterms:created>
  <dcterms:modified xsi:type="dcterms:W3CDTF">2019-09-03T06:39:57Z</dcterms:modified>
</cp:coreProperties>
</file>